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Sniglet"/>
      <p:regular r:id="rId22"/>
    </p:embeddedFont>
    <p:embeddedFont>
      <p:font typeface="Walter Turncoat"/>
      <p:regular r:id="rId23"/>
    </p:embeddedFont>
    <p:embeddedFont>
      <p:font typeface="Fjalla One"/>
      <p:regular r:id="rId24"/>
    </p:embeddedFont>
    <p:embeddedFont>
      <p:font typeface="Yanone Kaffeesatz"/>
      <p:regular r:id="rId25"/>
      <p:bold r:id="rId26"/>
    </p:embeddedFont>
    <p:embeddedFont>
      <p:font typeface="Oswa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20FA3A0-F144-4E91-BC3F-0D11FB4FC55F}">
  <a:tblStyle styleId="{620FA3A0-F144-4E91-BC3F-0D11FB4FC55F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Sniglet-regular.fntdata"/><Relationship Id="rId21" Type="http://schemas.openxmlformats.org/officeDocument/2006/relationships/slide" Target="slides/slide16.xml"/><Relationship Id="rId24" Type="http://schemas.openxmlformats.org/officeDocument/2006/relationships/font" Target="fonts/FjallaOne-regular.fntdata"/><Relationship Id="rId23" Type="http://schemas.openxmlformats.org/officeDocument/2006/relationships/font" Target="fonts/WalterTurnco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YanoneKaffeesatz-bold.fntdata"/><Relationship Id="rId25" Type="http://schemas.openxmlformats.org/officeDocument/2006/relationships/font" Target="fonts/YanoneKaffeesatz-regular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1964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1448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None/>
              <a:defRPr/>
            </a:lvl1pPr>
            <a:lvl2pPr lvl="1" rtl="0" algn="ctr">
              <a:spcBef>
                <a:spcPts val="0"/>
              </a:spcBef>
              <a:buSzPct val="100000"/>
              <a:buNone/>
              <a:defRPr sz="3000"/>
            </a:lvl2pPr>
            <a:lvl3pPr lvl="2" rtl="0" algn="ctr">
              <a:spcBef>
                <a:spcPts val="0"/>
              </a:spcBef>
              <a:buSzPct val="100000"/>
              <a:buNone/>
              <a:defRPr sz="3000"/>
            </a:lvl3pPr>
            <a:lvl4pPr lvl="3" rtl="0" algn="ctr">
              <a:spcBef>
                <a:spcPts val="0"/>
              </a:spcBef>
              <a:buSzPct val="100000"/>
              <a:buNone/>
              <a:defRPr sz="3000"/>
            </a:lvl4pPr>
            <a:lvl5pPr lvl="4" rtl="0" algn="ctr">
              <a:spcBef>
                <a:spcPts val="0"/>
              </a:spcBef>
              <a:buSzPct val="100000"/>
              <a:buNone/>
              <a:defRPr sz="3000"/>
            </a:lvl5pPr>
            <a:lvl6pPr lvl="5" rtl="0" algn="ctr">
              <a:spcBef>
                <a:spcPts val="0"/>
              </a:spcBef>
              <a:buSzPct val="100000"/>
              <a:buNone/>
              <a:defRPr sz="3000"/>
            </a:lvl6pPr>
            <a:lvl7pPr lvl="6" rtl="0" algn="ctr">
              <a:spcBef>
                <a:spcPts val="0"/>
              </a:spcBef>
              <a:buSzPct val="100000"/>
              <a:buNone/>
              <a:defRPr sz="3000"/>
            </a:lvl7pPr>
            <a:lvl8pPr lvl="7" rtl="0" algn="ctr">
              <a:spcBef>
                <a:spcPts val="0"/>
              </a:spcBef>
              <a:buSzPct val="100000"/>
              <a:buNone/>
              <a:defRPr sz="3000"/>
            </a:lvl8pPr>
            <a:lvl9pPr lvl="8" rtl="0" algn="ctr"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" type="body"/>
          </p:nvPr>
        </p:nvSpPr>
        <p:spPr>
          <a:xfrm>
            <a:off x="1700925" y="1399800"/>
            <a:ext cx="5742300" cy="819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000"/>
            </a:lvl1pPr>
            <a:lvl2pPr lvl="1" rtl="0" algn="ctr">
              <a:spcBef>
                <a:spcPts val="0"/>
              </a:spcBef>
              <a:buSzPct val="100000"/>
              <a:defRPr sz="3000"/>
            </a:lvl2pPr>
            <a:lvl3pPr lvl="2" rtl="0" algn="ctr">
              <a:spcBef>
                <a:spcPts val="0"/>
              </a:spcBef>
              <a:buSzPct val="100000"/>
              <a:defRPr sz="3000"/>
            </a:lvl3pPr>
            <a:lvl4pPr lvl="3" rtl="0" algn="ctr">
              <a:spcBef>
                <a:spcPts val="0"/>
              </a:spcBef>
              <a:buSzPct val="100000"/>
              <a:defRPr sz="3000"/>
            </a:lvl4pPr>
            <a:lvl5pPr lvl="4" rtl="0" algn="ctr">
              <a:spcBef>
                <a:spcPts val="0"/>
              </a:spcBef>
              <a:buSzPct val="100000"/>
              <a:defRPr sz="3000"/>
            </a:lvl5pPr>
            <a:lvl6pPr lvl="5" rtl="0" algn="ctr">
              <a:spcBef>
                <a:spcPts val="0"/>
              </a:spcBef>
              <a:buSzPct val="100000"/>
              <a:defRPr sz="3000"/>
            </a:lvl6pPr>
            <a:lvl7pPr lvl="6" rtl="0" algn="ctr">
              <a:spcBef>
                <a:spcPts val="0"/>
              </a:spcBef>
              <a:buSzPct val="100000"/>
              <a:defRPr sz="3000"/>
            </a:lvl7pPr>
            <a:lvl8pPr lvl="7" rtl="0" algn="ctr">
              <a:spcBef>
                <a:spcPts val="0"/>
              </a:spcBef>
              <a:buSzPct val="100000"/>
              <a:defRPr sz="3000"/>
            </a:lvl8pPr>
            <a:lvl9pPr lvl="8" algn="ctr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5" name="Shape 15"/>
          <p:cNvSpPr txBox="1"/>
          <p:nvPr/>
        </p:nvSpPr>
        <p:spPr>
          <a:xfrm>
            <a:off x="3593400" y="8575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“</a:t>
            </a:r>
          </a:p>
        </p:txBody>
      </p:sp>
      <p:sp>
        <p:nvSpPr>
          <p:cNvPr id="16" name="Shape 16"/>
          <p:cNvSpPr/>
          <p:nvPr/>
        </p:nvSpPr>
        <p:spPr>
          <a:xfrm>
            <a:off x="4128150" y="550650"/>
            <a:ext cx="887711" cy="849160"/>
          </a:xfrm>
          <a:custGeom>
            <a:pathLst>
              <a:path extrusionOk="0" h="62358" w="65189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507925"/>
            <a:ext cx="3994500" cy="3417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1507925"/>
            <a:ext cx="3994500" cy="3417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507925"/>
            <a:ext cx="2631900" cy="3417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3223963" y="1507925"/>
            <a:ext cx="2631900" cy="3417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28" name="Shape 28"/>
          <p:cNvSpPr txBox="1"/>
          <p:nvPr>
            <p:ph idx="3" type="body"/>
          </p:nvPr>
        </p:nvSpPr>
        <p:spPr>
          <a:xfrm>
            <a:off x="5990727" y="1507925"/>
            <a:ext cx="2631900" cy="3417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2185075" y="2402025"/>
            <a:ext cx="4987200" cy="1563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5000">
                <a:latin typeface="Fjalla One"/>
                <a:ea typeface="Fjalla One"/>
                <a:cs typeface="Fjalla One"/>
                <a:sym typeface="Fjalla One"/>
              </a:rPr>
              <a:t>Complex Sentences</a:t>
            </a:r>
          </a:p>
        </p:txBody>
      </p:sp>
      <p:pic>
        <p:nvPicPr>
          <p:cNvPr descr="Puddytat.jpg"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2675" y="283262"/>
            <a:ext cx="4572000" cy="23336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1110900" y="3643750"/>
            <a:ext cx="7509900" cy="5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Dependent Clauses, Subordinating Conjunctions, and Commas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4294967295" type="subTitle"/>
          </p:nvPr>
        </p:nvSpPr>
        <p:spPr>
          <a:xfrm rot="-5400000">
            <a:off x="-2023925" y="2153025"/>
            <a:ext cx="49992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TERMS TO KNOW...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333100" y="274425"/>
            <a:ext cx="75096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u="sng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SUBORDINATING CONJUNCTION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●"/>
            </a:pPr>
            <a:r>
              <a:rPr lang="en" sz="3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Is another form of glue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●"/>
            </a:pPr>
            <a:r>
              <a:rPr lang="en" sz="3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Connects the dependent and independent clause so the dependent clause makes sense.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●"/>
            </a:pPr>
            <a:r>
              <a:rPr lang="en" sz="3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Shows relationships between two clauses that are not equally important.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●"/>
            </a:pPr>
            <a:r>
              <a:rPr lang="en" sz="3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When you make something subordinate, you are saying that it has less importance.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22" name="Shape 122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23" name="Shape 123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24" name="Shape 124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25" name="Shape 125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4294967295" type="subTitle"/>
          </p:nvPr>
        </p:nvSpPr>
        <p:spPr>
          <a:xfrm rot="-5400000">
            <a:off x="-2023925" y="2153025"/>
            <a:ext cx="49992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en" sz="2800">
                <a:latin typeface="Oswald"/>
                <a:ea typeface="Oswald"/>
                <a:cs typeface="Oswald"/>
                <a:sym typeface="Oswald"/>
              </a:rPr>
              <a:t>SUBORDINATING CONJUNCTIONS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333100" y="274425"/>
            <a:ext cx="75096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32" name="Shape 132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33" name="Shape 133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34" name="Shape 134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35" name="Shape 135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  <p:graphicFrame>
        <p:nvGraphicFramePr>
          <p:cNvPr id="136" name="Shape 136"/>
          <p:cNvGraphicFramePr/>
          <p:nvPr/>
        </p:nvGraphicFramePr>
        <p:xfrm>
          <a:off x="1333100" y="3287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{620FA3A0-F144-4E91-BC3F-0D11FB4FC55F}</a:tableStyleId>
              </a:tblPr>
              <a:tblGrid>
                <a:gridCol w="2413000"/>
                <a:gridCol w="2413000"/>
                <a:gridCol w="2413000"/>
              </a:tblGrid>
              <a:tr h="4452475">
                <a:tc>
                  <a:txBody>
                    <a:bodyPr>
                      <a:noAutofit/>
                    </a:bodyPr>
                    <a:lstStyle/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AFTER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ALTHOUGH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AS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AS IF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AS LONG AS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AS SOON AS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AS THOUGH</a:t>
                      </a:r>
                    </a:p>
                    <a:p>
                      <a:pPr indent="-4191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BECAUSE 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BEFORE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EVEN IF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EVEN THOUGH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IF 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IN ORDER THAT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JUST AS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LIKE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ONCE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PROVIDED</a:t>
                      </a:r>
                    </a:p>
                    <a:p>
                      <a:pPr indent="-3937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26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RATHER THAN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SINCE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SO THAT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THAN 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THOUGH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UNLESS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UNTIL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WHEN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WHENEVER</a:t>
                      </a:r>
                    </a:p>
                    <a:p>
                      <a:pPr indent="-41910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Fjalla One"/>
                        <a:buChar char="●"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Fjalla One"/>
                          <a:ea typeface="Fjalla One"/>
                          <a:cs typeface="Fjalla One"/>
                          <a:sym typeface="Fjalla One"/>
                        </a:rPr>
                        <a:t>WHILE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INDEPENDENT CLAUSE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467800" y="744300"/>
            <a:ext cx="7374900" cy="30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Is a complete thought.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Can stand alone.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 Is a simple sentence.</a:t>
            </a:r>
          </a:p>
        </p:txBody>
      </p:sp>
      <p:grpSp>
        <p:nvGrpSpPr>
          <p:cNvPr id="143" name="Shape 143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44" name="Shape 144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45" name="Shape 145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46" name="Shape 146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DEPENDENT</a:t>
            </a: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 CLAUSE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467800" y="744300"/>
            <a:ext cx="7374900" cy="30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Is an complete thought.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Cannot stand alone.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53" name="Shape 153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54" name="Shape 154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55" name="Shape 155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56" name="Shape 156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4294967295" type="subTitle"/>
          </p:nvPr>
        </p:nvSpPr>
        <p:spPr>
          <a:xfrm rot="-5400000">
            <a:off x="-1868675" y="2117775"/>
            <a:ext cx="4722000" cy="83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PUNCTUATION</a:t>
            </a: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 RULES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989950" y="371175"/>
            <a:ext cx="207450" cy="4330500"/>
            <a:chOff x="989950" y="371175"/>
            <a:chExt cx="207450" cy="4330500"/>
          </a:xfrm>
        </p:grpSpPr>
        <p:cxnSp>
          <p:nvCxnSpPr>
            <p:cNvPr id="163" name="Shape 163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64" name="Shape 164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65" name="Shape 165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  <p:sp>
        <p:nvSpPr>
          <p:cNvPr id="166" name="Shape 166"/>
          <p:cNvSpPr txBox="1"/>
          <p:nvPr/>
        </p:nvSpPr>
        <p:spPr>
          <a:xfrm>
            <a:off x="1499725" y="333275"/>
            <a:ext cx="7409700" cy="4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When a dependent clause introduced by a subordinating conjunction comes first in a sentence, use a comma.</a:t>
            </a:r>
          </a:p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If a dependent clause introduced by a subordinating conjunction comes after an independent clause in a sentence, do not use a comma.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166450" y="99975"/>
            <a:ext cx="7887600" cy="48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 = Independent Clause</a:t>
            </a:r>
          </a:p>
          <a:p>
            <a:pPr lvl="0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 = Dependent Clause</a:t>
            </a:r>
          </a:p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D, I</a:t>
            </a:r>
          </a:p>
          <a:p>
            <a:pPr indent="-406400" lvl="1" marL="914400" rtl="0">
              <a:lnSpc>
                <a:spcPct val="115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Fjalla One"/>
              <a:buChar char="○"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Even though it is still winter, I want to play outside.</a:t>
            </a:r>
          </a:p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ID</a:t>
            </a:r>
          </a:p>
          <a:p>
            <a:pPr indent="-406400" lvl="1" marL="914400" rtl="0">
              <a:lnSpc>
                <a:spcPct val="115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Fjalla One"/>
              <a:buChar char="○"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 want to play outside even though it is still winter.</a:t>
            </a:r>
          </a:p>
        </p:txBody>
      </p:sp>
      <p:grpSp>
        <p:nvGrpSpPr>
          <p:cNvPr id="173" name="Shape 173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74" name="Shape 174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75" name="Shape 175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76" name="Shape 176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LET’S PRACTICE...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166450" y="99975"/>
            <a:ext cx="7887600" cy="48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 sz="3200" u="sng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Let’s practice! In your notebook: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1.Write two (2) simple sentences in the SV pattern.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t/>
            </a:r>
            <a:endParaRPr sz="25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2.Take those two (2) simple sentences, and combine them to create one (1) compound sentence.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t/>
            </a:r>
            <a:endParaRPr sz="25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3.Now, look at all of the sentences you have written. Write two (2) complex sentences; one for each pattern (D,I and ID).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5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0" lvl="0" marL="457200" rtl="0">
              <a:lnSpc>
                <a:spcPct val="115000"/>
              </a:lnSpc>
              <a:spcBef>
                <a:spcPts val="700"/>
              </a:spcBef>
              <a:buNone/>
            </a:pPr>
            <a:r>
              <a:t/>
            </a:r>
            <a:endParaRPr sz="32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183" name="Shape 183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84" name="Shape 184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85" name="Shape 185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86" name="Shape 186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4294967295" type="ctrTitle"/>
          </p:nvPr>
        </p:nvSpPr>
        <p:spPr>
          <a:xfrm>
            <a:off x="135450" y="194425"/>
            <a:ext cx="5452500" cy="10719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52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What we already know...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4800" u="sng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258450" y="1626625"/>
            <a:ext cx="8341500" cy="26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u="sng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Simple Sentences:</a:t>
            </a:r>
          </a:p>
          <a:p>
            <a:pPr indent="-4445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Contain at least one (1) subject and (1) predicate.</a:t>
            </a:r>
          </a:p>
          <a:p>
            <a:pPr indent="-4445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Are independent clauses; they are complete thoughts.</a:t>
            </a:r>
          </a:p>
          <a:p>
            <a:pPr indent="-444500" lvl="0" marL="45720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Can be arranged in 4 patterns: SV/SVV/SSV/SSVV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4294967295" type="ctrTitle"/>
          </p:nvPr>
        </p:nvSpPr>
        <p:spPr>
          <a:xfrm>
            <a:off x="135450" y="194425"/>
            <a:ext cx="5452500" cy="10719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52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What we already know...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4800" u="sng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258450" y="1177550"/>
            <a:ext cx="8684400" cy="3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u="sng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Compound Sentences</a:t>
            </a:r>
          </a:p>
          <a:p>
            <a:pPr indent="-4445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Contain two (2) independent clauses </a:t>
            </a:r>
          </a:p>
          <a:p>
            <a:pPr indent="-4445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Independent clauses are held together by:</a:t>
            </a:r>
          </a:p>
          <a:p>
            <a:pPr indent="-4445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○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Coordinating Conjunctions (FANBOYS)</a:t>
            </a:r>
          </a:p>
          <a:p>
            <a:pPr indent="-4445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Yanone Kaffeesatz"/>
              <a:buChar char="○"/>
            </a:pPr>
            <a:r>
              <a:rPr lang="en" sz="34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Conjunctive Adverbs (Show Relationships)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400">
              <a:solidFill>
                <a:srgbClr val="FFFFFF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4294967295" type="ctrTitle"/>
          </p:nvPr>
        </p:nvSpPr>
        <p:spPr>
          <a:xfrm>
            <a:off x="135450" y="194425"/>
            <a:ext cx="5452500" cy="10719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" sz="52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What we already know...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4800" u="sng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258450" y="1033150"/>
            <a:ext cx="8684400" cy="3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u="sng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Compound Sentences</a:t>
            </a:r>
          </a:p>
          <a:p>
            <a:pPr indent="-4445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Coordinating Conjunction (c) = comma </a:t>
            </a:r>
          </a:p>
          <a:p>
            <a:pPr indent="-4445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Conjunctive Adverb (ca) = semicolon AND comma</a:t>
            </a:r>
          </a:p>
          <a:p>
            <a:pPr indent="-4445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●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Can be made into 3 patterns: </a:t>
            </a:r>
          </a:p>
          <a:p>
            <a:pPr indent="-4445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○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 ; I</a:t>
            </a:r>
          </a:p>
          <a:p>
            <a:pPr indent="-4445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○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 , c I</a:t>
            </a:r>
          </a:p>
          <a:p>
            <a:pPr indent="-4445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Yanone Kaffeesatz"/>
              <a:buChar char="○"/>
            </a:pPr>
            <a:r>
              <a:rPr lang="en" sz="34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 ; ca, 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400">
              <a:solidFill>
                <a:srgbClr val="FFFFFF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467800" y="744300"/>
            <a:ext cx="7374900" cy="30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Contain an independent clause and a dependent clause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indent="-482600" lvl="0" marL="457200">
              <a:spcBef>
                <a:spcPts val="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Can contain a comma</a:t>
            </a:r>
          </a:p>
        </p:txBody>
      </p:sp>
      <p:grpSp>
        <p:nvGrpSpPr>
          <p:cNvPr id="65" name="Shape 65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66" name="Shape 66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67" name="Shape 67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68" name="Shape 68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390050" y="1266425"/>
            <a:ext cx="7374900" cy="30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 rtl="0">
              <a:lnSpc>
                <a:spcPct val="115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Fjalla One"/>
              <a:buChar char="★"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A complex sentence contains one independent clause and one or more dependent clauses.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75" name="Shape 75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76" name="Shape 76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77" name="Shape 77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78" name="Shape 78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1166450" y="322150"/>
            <a:ext cx="7887600" cy="40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EXAMPLE:</a:t>
            </a:r>
          </a:p>
          <a:p>
            <a:pPr indent="-4064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★"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When I get back to school, I’m actually going to appreciate it.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DEPENDENT CLAUSE = </a:t>
            </a:r>
            <a:r>
              <a:rPr lang="en" sz="4000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RED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INDEPENDENT CLAUSE = </a:t>
            </a:r>
            <a:r>
              <a:rPr lang="en" sz="4000">
                <a:solidFill>
                  <a:srgbClr val="0000FF"/>
                </a:solidFill>
                <a:latin typeface="Fjalla One"/>
                <a:ea typeface="Fjalla One"/>
                <a:cs typeface="Fjalla One"/>
                <a:sym typeface="Fjalla One"/>
              </a:rPr>
              <a:t>BLUE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86" name="Shape 86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87" name="Shape 87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88" name="Shape 88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  <p:cxnSp>
        <p:nvCxnSpPr>
          <p:cNvPr id="89" name="Shape 89"/>
          <p:cNvCxnSpPr/>
          <p:nvPr/>
        </p:nvCxnSpPr>
        <p:spPr>
          <a:xfrm flipH="1" rot="10800000">
            <a:off x="1788550" y="1555275"/>
            <a:ext cx="3410400" cy="11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0" name="Shape 90"/>
          <p:cNvCxnSpPr/>
          <p:nvPr/>
        </p:nvCxnSpPr>
        <p:spPr>
          <a:xfrm>
            <a:off x="5510100" y="1577500"/>
            <a:ext cx="2710500" cy="111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" name="Shape 91"/>
          <p:cNvCxnSpPr/>
          <p:nvPr/>
        </p:nvCxnSpPr>
        <p:spPr>
          <a:xfrm>
            <a:off x="5465675" y="1577500"/>
            <a:ext cx="2754900" cy="111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" name="Shape 92"/>
          <p:cNvCxnSpPr/>
          <p:nvPr/>
        </p:nvCxnSpPr>
        <p:spPr>
          <a:xfrm flipH="1" rot="10800000">
            <a:off x="1729875" y="2055175"/>
            <a:ext cx="1710900" cy="111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166450" y="322150"/>
            <a:ext cx="7887600" cy="40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I’M ACTUALLY GOING TO APPRECIATE SCHOOL WHEN I GET BACK TO IT.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DEPENDENT CLAUSE = </a:t>
            </a:r>
            <a:r>
              <a:rPr lang="en" sz="4000">
                <a:solidFill>
                  <a:srgbClr val="FF0000"/>
                </a:solidFill>
                <a:latin typeface="Fjalla One"/>
                <a:ea typeface="Fjalla One"/>
                <a:cs typeface="Fjalla One"/>
                <a:sym typeface="Fjalla One"/>
              </a:rPr>
              <a:t>RED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INDEPENDENT CLAUSE = </a:t>
            </a:r>
            <a:r>
              <a:rPr lang="en" sz="4000">
                <a:solidFill>
                  <a:srgbClr val="0000FF"/>
                </a:solidFill>
                <a:latin typeface="Fjalla One"/>
                <a:ea typeface="Fjalla One"/>
                <a:cs typeface="Fjalla One"/>
                <a:sym typeface="Fjalla One"/>
              </a:rPr>
              <a:t>BLUE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00" name="Shape 100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01" name="Shape 101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02" name="Shape 102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  <p:cxnSp>
        <p:nvCxnSpPr>
          <p:cNvPr id="103" name="Shape 103"/>
          <p:cNvCxnSpPr/>
          <p:nvPr/>
        </p:nvCxnSpPr>
        <p:spPr>
          <a:xfrm flipH="1" rot="10800000">
            <a:off x="7220900" y="1452600"/>
            <a:ext cx="1487400" cy="5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" name="Shape 104"/>
          <p:cNvCxnSpPr/>
          <p:nvPr/>
        </p:nvCxnSpPr>
        <p:spPr>
          <a:xfrm>
            <a:off x="1250400" y="1455300"/>
            <a:ext cx="5814900" cy="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" name="Shape 105"/>
          <p:cNvCxnSpPr/>
          <p:nvPr/>
        </p:nvCxnSpPr>
        <p:spPr>
          <a:xfrm flipH="1" rot="10800000">
            <a:off x="1250400" y="1893825"/>
            <a:ext cx="1487400" cy="5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4294967295" type="subTitle"/>
          </p:nvPr>
        </p:nvSpPr>
        <p:spPr>
          <a:xfrm rot="-5400000">
            <a:off x="-1885325" y="2116775"/>
            <a:ext cx="4722000" cy="80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b="1" lang="en" sz="4000">
                <a:latin typeface="Oswald"/>
                <a:ea typeface="Oswald"/>
                <a:cs typeface="Oswald"/>
                <a:sym typeface="Oswald"/>
              </a:rPr>
              <a:t>COMPLEX SENTENCES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166450" y="99975"/>
            <a:ext cx="7887600" cy="48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 = Independent Clause</a:t>
            </a:r>
          </a:p>
          <a:p>
            <a:pPr lvl="0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 = Dependent Clause</a:t>
            </a:r>
          </a:p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D, I</a:t>
            </a:r>
          </a:p>
          <a:p>
            <a:pPr indent="-406400" lvl="1" marL="914400" rtl="0">
              <a:lnSpc>
                <a:spcPct val="115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Fjalla One"/>
              <a:buChar char="○"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Even though it is still winter, I want to play outside.</a:t>
            </a:r>
          </a:p>
          <a:p>
            <a:pPr indent="-431800" lvl="0" marL="457200" rtl="0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Fjalla One"/>
              <a:buChar char="●"/>
            </a:pPr>
            <a:r>
              <a:rPr lang="en" sz="32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ID</a:t>
            </a:r>
          </a:p>
          <a:p>
            <a:pPr indent="-406400" lvl="1" marL="914400" rtl="0">
              <a:lnSpc>
                <a:spcPct val="115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Fjalla One"/>
              <a:buChar char="○"/>
            </a:pPr>
            <a:r>
              <a:rPr lang="en" sz="2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I want to play outside even though it is still winter.</a:t>
            </a:r>
          </a:p>
        </p:txBody>
      </p:sp>
      <p:grpSp>
        <p:nvGrpSpPr>
          <p:cNvPr id="112" name="Shape 112"/>
          <p:cNvGrpSpPr/>
          <p:nvPr/>
        </p:nvGrpSpPr>
        <p:grpSpPr>
          <a:xfrm>
            <a:off x="877675" y="274419"/>
            <a:ext cx="207450" cy="4594660"/>
            <a:chOff x="989950" y="371175"/>
            <a:chExt cx="207450" cy="4330500"/>
          </a:xfrm>
        </p:grpSpPr>
        <p:cxnSp>
          <p:nvCxnSpPr>
            <p:cNvPr id="113" name="Shape 113"/>
            <p:cNvCxnSpPr/>
            <p:nvPr/>
          </p:nvCxnSpPr>
          <p:spPr>
            <a:xfrm flipH="1">
              <a:off x="98995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14" name="Shape 114"/>
            <p:cNvCxnSpPr/>
            <p:nvPr/>
          </p:nvCxnSpPr>
          <p:spPr>
            <a:xfrm flipH="1">
              <a:off x="1089325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  <p:cxnSp>
          <p:nvCxnSpPr>
            <p:cNvPr id="115" name="Shape 115"/>
            <p:cNvCxnSpPr/>
            <p:nvPr/>
          </p:nvCxnSpPr>
          <p:spPr>
            <a:xfrm flipH="1">
              <a:off x="1188700" y="371175"/>
              <a:ext cx="8700" cy="43305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lg" w="lg" type="none"/>
              <a:tailEnd len="lg" w="lg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