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5143500" cx="9144000"/>
  <p:notesSz cx="6858000" cy="9144000"/>
  <p:embeddedFontLst>
    <p:embeddedFont>
      <p:font typeface="Sniglet"/>
      <p:regular r:id="rId30"/>
    </p:embeddedFont>
    <p:embeddedFont>
      <p:font typeface="Walter Turncoat"/>
      <p:regular r:id="rId31"/>
    </p:embeddedFont>
    <p:embeddedFont>
      <p:font typeface="Yanone Kaffeesatz"/>
      <p:regular r:id="rId32"/>
      <p:bold r:id="rId33"/>
    </p:embeddedFont>
    <p:embeddedFont>
      <p:font typeface="Oswald"/>
      <p:regular r:id="rId34"/>
      <p:bold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6F3C5266-33CA-4FD3-A367-3A9711693FBE}">
  <a:tblStyle styleId="{6F3C5266-33CA-4FD3-A367-3A9711693FBE}" styleName="Table_0">
    <a:wholeTbl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WalterTurncoat-regular.fntdata"/><Relationship Id="rId30" Type="http://schemas.openxmlformats.org/officeDocument/2006/relationships/font" Target="fonts/Sniglet-regular.fntdata"/><Relationship Id="rId11" Type="http://schemas.openxmlformats.org/officeDocument/2006/relationships/slide" Target="slides/slide6.xml"/><Relationship Id="rId33" Type="http://schemas.openxmlformats.org/officeDocument/2006/relationships/font" Target="fonts/YanoneKaffeesatz-bold.fntdata"/><Relationship Id="rId10" Type="http://schemas.openxmlformats.org/officeDocument/2006/relationships/slide" Target="slides/slide5.xml"/><Relationship Id="rId32" Type="http://schemas.openxmlformats.org/officeDocument/2006/relationships/font" Target="fonts/YanoneKaffeesatz-regular.fntdata"/><Relationship Id="rId13" Type="http://schemas.openxmlformats.org/officeDocument/2006/relationships/slide" Target="slides/slide8.xml"/><Relationship Id="rId35" Type="http://schemas.openxmlformats.org/officeDocument/2006/relationships/font" Target="fonts/Oswald-bold.fntdata"/><Relationship Id="rId12" Type="http://schemas.openxmlformats.org/officeDocument/2006/relationships/slide" Target="slides/slide7.xml"/><Relationship Id="rId34" Type="http://schemas.openxmlformats.org/officeDocument/2006/relationships/font" Target="fonts/Oswald-regular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Shape 22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Shape 2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Shape 2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Shape 2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Shape 4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Shape 2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Shape 2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Shape 2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Shape 2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Shape 3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/>
          <p:nvPr>
            <p:ph type="ctrTitle"/>
          </p:nvPr>
        </p:nvSpPr>
        <p:spPr>
          <a:xfrm>
            <a:off x="685800" y="1991812"/>
            <a:ext cx="7772400" cy="11597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6000"/>
            </a:lvl1pPr>
            <a:lvl2pPr lvl="1" algn="ctr">
              <a:spcBef>
                <a:spcPts val="0"/>
              </a:spcBef>
              <a:buSzPct val="100000"/>
              <a:defRPr sz="6000"/>
            </a:lvl2pPr>
            <a:lvl3pPr lvl="2" algn="ctr">
              <a:spcBef>
                <a:spcPts val="0"/>
              </a:spcBef>
              <a:buSzPct val="100000"/>
              <a:defRPr sz="6000"/>
            </a:lvl3pPr>
            <a:lvl4pPr lvl="3" algn="ctr">
              <a:spcBef>
                <a:spcPts val="0"/>
              </a:spcBef>
              <a:buSzPct val="100000"/>
              <a:defRPr sz="6000"/>
            </a:lvl4pPr>
            <a:lvl5pPr lvl="4" algn="ctr">
              <a:spcBef>
                <a:spcPts val="0"/>
              </a:spcBef>
              <a:buSzPct val="100000"/>
              <a:defRPr sz="6000"/>
            </a:lvl5pPr>
            <a:lvl6pPr lvl="5" algn="ctr">
              <a:spcBef>
                <a:spcPts val="0"/>
              </a:spcBef>
              <a:buSzPct val="100000"/>
              <a:defRPr sz="6000"/>
            </a:lvl6pPr>
            <a:lvl7pPr lvl="6" algn="ctr">
              <a:spcBef>
                <a:spcPts val="0"/>
              </a:spcBef>
              <a:buSzPct val="100000"/>
              <a:defRPr sz="6000"/>
            </a:lvl7pPr>
            <a:lvl8pPr lvl="7" algn="ctr">
              <a:spcBef>
                <a:spcPts val="0"/>
              </a:spcBef>
              <a:buSzPct val="100000"/>
              <a:defRPr sz="6000"/>
            </a:lvl8pPr>
            <a:lvl9pPr lvl="8" algn="ctr">
              <a:spcBef>
                <a:spcPts val="0"/>
              </a:spcBef>
              <a:buSzPct val="100000"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ub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/>
          <p:nvPr>
            <p:ph type="ctrTitle"/>
          </p:nvPr>
        </p:nvSpPr>
        <p:spPr>
          <a:xfrm>
            <a:off x="685800" y="1964342"/>
            <a:ext cx="7772400" cy="11597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4800"/>
            </a:lvl1pPr>
            <a:lvl2pPr lvl="1" rtl="0" algn="ctr">
              <a:spcBef>
                <a:spcPts val="0"/>
              </a:spcBef>
              <a:buSzPct val="100000"/>
              <a:defRPr sz="4800"/>
            </a:lvl2pPr>
            <a:lvl3pPr lvl="2" rtl="0" algn="ctr">
              <a:spcBef>
                <a:spcPts val="0"/>
              </a:spcBef>
              <a:buSzPct val="100000"/>
              <a:defRPr sz="4800"/>
            </a:lvl3pPr>
            <a:lvl4pPr lvl="3" rtl="0" algn="ctr">
              <a:spcBef>
                <a:spcPts val="0"/>
              </a:spcBef>
              <a:buSzPct val="100000"/>
              <a:defRPr sz="4800"/>
            </a:lvl4pPr>
            <a:lvl5pPr lvl="4" rtl="0" algn="ctr">
              <a:spcBef>
                <a:spcPts val="0"/>
              </a:spcBef>
              <a:buSzPct val="100000"/>
              <a:defRPr sz="4800"/>
            </a:lvl5pPr>
            <a:lvl6pPr lvl="5" rtl="0" algn="ctr">
              <a:spcBef>
                <a:spcPts val="0"/>
              </a:spcBef>
              <a:buSzPct val="100000"/>
              <a:defRPr sz="4800"/>
            </a:lvl6pPr>
            <a:lvl7pPr lvl="6" rtl="0" algn="ctr">
              <a:spcBef>
                <a:spcPts val="0"/>
              </a:spcBef>
              <a:buSzPct val="100000"/>
              <a:defRPr sz="4800"/>
            </a:lvl7pPr>
            <a:lvl8pPr lvl="7" rtl="0" algn="ctr">
              <a:spcBef>
                <a:spcPts val="0"/>
              </a:spcBef>
              <a:buSzPct val="100000"/>
              <a:defRPr sz="4800"/>
            </a:lvl8pPr>
            <a:lvl9pPr lvl="8" rtl="0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685800" y="3144853"/>
            <a:ext cx="7772400" cy="7847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spcBef>
                <a:spcPts val="0"/>
              </a:spcBef>
              <a:buNone/>
              <a:defRPr/>
            </a:lvl1pPr>
            <a:lvl2pPr lvl="1" rtl="0" algn="ctr">
              <a:spcBef>
                <a:spcPts val="0"/>
              </a:spcBef>
              <a:buSzPct val="100000"/>
              <a:buNone/>
              <a:defRPr sz="3000"/>
            </a:lvl2pPr>
            <a:lvl3pPr lvl="2" rtl="0" algn="ctr">
              <a:spcBef>
                <a:spcPts val="0"/>
              </a:spcBef>
              <a:buSzPct val="100000"/>
              <a:buNone/>
              <a:defRPr sz="3000"/>
            </a:lvl3pPr>
            <a:lvl4pPr lvl="3" rtl="0" algn="ctr">
              <a:spcBef>
                <a:spcPts val="0"/>
              </a:spcBef>
              <a:buSzPct val="100000"/>
              <a:buNone/>
              <a:defRPr sz="3000"/>
            </a:lvl4pPr>
            <a:lvl5pPr lvl="4" rtl="0" algn="ctr">
              <a:spcBef>
                <a:spcPts val="0"/>
              </a:spcBef>
              <a:buSzPct val="100000"/>
              <a:buNone/>
              <a:defRPr sz="3000"/>
            </a:lvl5pPr>
            <a:lvl6pPr lvl="5" rtl="0" algn="ctr">
              <a:spcBef>
                <a:spcPts val="0"/>
              </a:spcBef>
              <a:buSzPct val="100000"/>
              <a:buNone/>
              <a:defRPr sz="3000"/>
            </a:lvl6pPr>
            <a:lvl7pPr lvl="6" rtl="0" algn="ctr">
              <a:spcBef>
                <a:spcPts val="0"/>
              </a:spcBef>
              <a:buSzPct val="100000"/>
              <a:buNone/>
              <a:defRPr sz="3000"/>
            </a:lvl7pPr>
            <a:lvl8pPr lvl="7" rtl="0" algn="ctr">
              <a:spcBef>
                <a:spcPts val="0"/>
              </a:spcBef>
              <a:buSzPct val="100000"/>
              <a:buNone/>
              <a:defRPr sz="3000"/>
            </a:lvl8pPr>
            <a:lvl9pPr lvl="8" rtl="0" algn="ctr">
              <a:spcBef>
                <a:spcPts val="0"/>
              </a:spcBef>
              <a:buSzPct val="100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Quot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idx="1" type="body"/>
          </p:nvPr>
        </p:nvSpPr>
        <p:spPr>
          <a:xfrm>
            <a:off x="1700925" y="1399800"/>
            <a:ext cx="5742300" cy="8198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3000"/>
            </a:lvl1pPr>
            <a:lvl2pPr lvl="1" rtl="0" algn="ctr">
              <a:spcBef>
                <a:spcPts val="0"/>
              </a:spcBef>
              <a:buSzPct val="100000"/>
              <a:defRPr sz="3000"/>
            </a:lvl2pPr>
            <a:lvl3pPr lvl="2" rtl="0" algn="ctr">
              <a:spcBef>
                <a:spcPts val="0"/>
              </a:spcBef>
              <a:buSzPct val="100000"/>
              <a:defRPr sz="3000"/>
            </a:lvl3pPr>
            <a:lvl4pPr lvl="3" rtl="0" algn="ctr">
              <a:spcBef>
                <a:spcPts val="0"/>
              </a:spcBef>
              <a:buSzPct val="100000"/>
              <a:defRPr sz="3000"/>
            </a:lvl4pPr>
            <a:lvl5pPr lvl="4" rtl="0" algn="ctr">
              <a:spcBef>
                <a:spcPts val="0"/>
              </a:spcBef>
              <a:buSzPct val="100000"/>
              <a:defRPr sz="3000"/>
            </a:lvl5pPr>
            <a:lvl6pPr lvl="5" rtl="0" algn="ctr">
              <a:spcBef>
                <a:spcPts val="0"/>
              </a:spcBef>
              <a:buSzPct val="100000"/>
              <a:defRPr sz="3000"/>
            </a:lvl6pPr>
            <a:lvl7pPr lvl="6" rtl="0" algn="ctr">
              <a:spcBef>
                <a:spcPts val="0"/>
              </a:spcBef>
              <a:buSzPct val="100000"/>
              <a:defRPr sz="3000"/>
            </a:lvl7pPr>
            <a:lvl8pPr lvl="7" rtl="0" algn="ctr">
              <a:spcBef>
                <a:spcPts val="0"/>
              </a:spcBef>
              <a:buSzPct val="100000"/>
              <a:defRPr sz="3000"/>
            </a:lvl8pPr>
            <a:lvl9pPr lvl="8" algn="ctr">
              <a:spcBef>
                <a:spcPts val="0"/>
              </a:spcBef>
              <a:buSzPct val="100000"/>
              <a:defRPr sz="3000"/>
            </a:lvl9pPr>
          </a:lstStyle>
          <a:p/>
        </p:txBody>
      </p:sp>
      <p:sp>
        <p:nvSpPr>
          <p:cNvPr id="15" name="Shape 15"/>
          <p:cNvSpPr txBox="1"/>
          <p:nvPr/>
        </p:nvSpPr>
        <p:spPr>
          <a:xfrm>
            <a:off x="3593400" y="857568"/>
            <a:ext cx="1957200" cy="653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9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“</a:t>
            </a:r>
          </a:p>
        </p:txBody>
      </p:sp>
      <p:sp>
        <p:nvSpPr>
          <p:cNvPr id="16" name="Shape 16"/>
          <p:cNvSpPr/>
          <p:nvPr/>
        </p:nvSpPr>
        <p:spPr>
          <a:xfrm>
            <a:off x="4128150" y="550650"/>
            <a:ext cx="887711" cy="849160"/>
          </a:xfrm>
          <a:custGeom>
            <a:pathLst>
              <a:path extrusionOk="0" h="62358" w="65189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+ 1 column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457200" y="1563400"/>
            <a:ext cx="8229600" cy="2503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+ 2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457200" y="1507925"/>
            <a:ext cx="3994500" cy="34178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6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692275" y="1507925"/>
            <a:ext cx="3994500" cy="34178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6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+ 3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457200" y="1507925"/>
            <a:ext cx="2631900" cy="34178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/>
        </p:txBody>
      </p:sp>
      <p:sp>
        <p:nvSpPr>
          <p:cNvPr id="27" name="Shape 27"/>
          <p:cNvSpPr txBox="1"/>
          <p:nvPr>
            <p:ph idx="2" type="body"/>
          </p:nvPr>
        </p:nvSpPr>
        <p:spPr>
          <a:xfrm>
            <a:off x="3223963" y="1507925"/>
            <a:ext cx="2631900" cy="34178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/>
        </p:txBody>
      </p:sp>
      <p:sp>
        <p:nvSpPr>
          <p:cNvPr id="28" name="Shape 28"/>
          <p:cNvSpPr txBox="1"/>
          <p:nvPr>
            <p:ph idx="3" type="body"/>
          </p:nvPr>
        </p:nvSpPr>
        <p:spPr>
          <a:xfrm>
            <a:off x="5990727" y="1507925"/>
            <a:ext cx="2631900" cy="34178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idx="1" type="body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360"/>
              </a:spcBef>
              <a:buSzPct val="100000"/>
              <a:buNone/>
              <a:defRPr sz="1800"/>
            </a:lvl1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9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57200" y="1563400"/>
            <a:ext cx="8229600" cy="2503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600"/>
              </a:spcBef>
              <a:buClr>
                <a:srgbClr val="FFFFFF"/>
              </a:buClr>
              <a:buSzPct val="100000"/>
              <a:buFont typeface="Sniglet"/>
              <a:buChar char="✘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480"/>
              </a:spcBef>
              <a:buClr>
                <a:srgbClr val="FFFFFF"/>
              </a:buClr>
              <a:buSzPct val="100000"/>
              <a:buFont typeface="Sniglet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480"/>
              </a:spcBef>
              <a:buClr>
                <a:srgbClr val="FFFFFF"/>
              </a:buClr>
              <a:buSzPct val="100000"/>
              <a:buFont typeface="Sniglet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360"/>
              </a:spcBef>
              <a:buClr>
                <a:srgbClr val="FFFFFF"/>
              </a:buClr>
              <a:buSzPct val="100000"/>
              <a:buFont typeface="Sniglet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360"/>
              </a:spcBef>
              <a:buClr>
                <a:srgbClr val="FFFFFF"/>
              </a:buClr>
              <a:buSzPct val="100000"/>
              <a:buFont typeface="Sniglet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360"/>
              </a:spcBef>
              <a:buClr>
                <a:srgbClr val="FFFFFF"/>
              </a:buClr>
              <a:buSzPct val="100000"/>
              <a:buFont typeface="Sniglet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360"/>
              </a:spcBef>
              <a:buClr>
                <a:srgbClr val="FFFFFF"/>
              </a:buClr>
              <a:buSzPct val="100000"/>
              <a:buFont typeface="Sniglet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360"/>
              </a:spcBef>
              <a:buClr>
                <a:srgbClr val="FFFFFF"/>
              </a:buClr>
              <a:buSzPct val="100000"/>
              <a:buFont typeface="Sniglet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360"/>
              </a:spcBef>
              <a:buClr>
                <a:srgbClr val="FFFFFF"/>
              </a:buClr>
              <a:buSzPct val="100000"/>
              <a:buFont typeface="Sniglet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0.png"/><Relationship Id="rId4" Type="http://schemas.openxmlformats.org/officeDocument/2006/relationships/image" Target="../media/image0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0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0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0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0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type="ctrTitle"/>
          </p:nvPr>
        </p:nvSpPr>
        <p:spPr>
          <a:xfrm>
            <a:off x="1401912" y="2424150"/>
            <a:ext cx="6635700" cy="1563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en" sz="5000" u="sng"/>
              <a:t>Compound Sentences</a:t>
            </a:r>
          </a:p>
        </p:txBody>
      </p:sp>
      <p:sp>
        <p:nvSpPr>
          <p:cNvPr id="39" name="Shape 39"/>
          <p:cNvSpPr txBox="1"/>
          <p:nvPr>
            <p:ph type="ctrTitle"/>
          </p:nvPr>
        </p:nvSpPr>
        <p:spPr>
          <a:xfrm>
            <a:off x="1151225" y="3616675"/>
            <a:ext cx="7517700" cy="1071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" sz="3300"/>
              <a:t>Commas, coordinating conjunctions, semicolons, and conjunctive adverbs</a:t>
            </a:r>
          </a:p>
        </p:txBody>
      </p:sp>
      <p:pic>
        <p:nvPicPr>
          <p:cNvPr id="40" name="Shape 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1100" y="634550"/>
            <a:ext cx="4864275" cy="229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ctrTitle"/>
          </p:nvPr>
        </p:nvSpPr>
        <p:spPr>
          <a:xfrm>
            <a:off x="685800" y="1964342"/>
            <a:ext cx="7772400" cy="11597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indent="457200" lvl="0" marL="2743200" rtl="0" algn="l">
              <a:spcBef>
                <a:spcPts val="0"/>
              </a:spcBef>
              <a:buNone/>
            </a:pPr>
            <a:r>
              <a:rPr lang="en" sz="6000"/>
              <a:t>#2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>
                <a:latin typeface="Yanone Kaffeesatz"/>
                <a:ea typeface="Yanone Kaffeesatz"/>
                <a:cs typeface="Yanone Kaffeesatz"/>
                <a:sym typeface="Yanone Kaffeesatz"/>
              </a:rPr>
              <a:t>Compound Sentences</a:t>
            </a:r>
          </a:p>
        </p:txBody>
      </p:sp>
      <p:sp>
        <p:nvSpPr>
          <p:cNvPr id="123" name="Shape 123"/>
          <p:cNvSpPr/>
          <p:nvPr/>
        </p:nvSpPr>
        <p:spPr>
          <a:xfrm>
            <a:off x="3366400" y="237449"/>
            <a:ext cx="2074187" cy="1814306"/>
          </a:xfrm>
          <a:custGeom>
            <a:pathLst>
              <a:path extrusionOk="0" h="68207" w="73112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200">
                <a:latin typeface="Yanone Kaffeesatz"/>
                <a:ea typeface="Yanone Kaffeesatz"/>
                <a:cs typeface="Yanone Kaffeesatz"/>
                <a:sym typeface="Yanone Kaffeesatz"/>
              </a:rPr>
              <a:t>Remember! Compound sentences use:</a:t>
            </a:r>
          </a:p>
        </p:txBody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1661900" y="1946075"/>
            <a:ext cx="6628800" cy="2686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82600" lvl="0" marL="457200" rtl="0">
              <a:spcBef>
                <a:spcPts val="0"/>
              </a:spcBef>
              <a:buSzPct val="100000"/>
              <a:buFont typeface="Yanone Kaffeesatz"/>
            </a:pPr>
            <a:r>
              <a:rPr lang="en" sz="4000">
                <a:latin typeface="Yanone Kaffeesatz"/>
                <a:ea typeface="Yanone Kaffeesatz"/>
                <a:cs typeface="Yanone Kaffeesatz"/>
                <a:sym typeface="Yanone Kaffeesatz"/>
              </a:rPr>
              <a:t>Coordinating Conjunctions (FANBOYS)</a:t>
            </a:r>
          </a:p>
          <a:p>
            <a:pPr indent="-482600" lvl="0" marL="457200" rtl="0">
              <a:spcBef>
                <a:spcPts val="0"/>
              </a:spcBef>
              <a:buSzPct val="100000"/>
              <a:buFont typeface="Yanone Kaffeesatz"/>
            </a:pPr>
            <a:r>
              <a:rPr lang="en" sz="4000">
                <a:latin typeface="Yanone Kaffeesatz"/>
                <a:ea typeface="Yanone Kaffeesatz"/>
                <a:cs typeface="Yanone Kaffeesatz"/>
                <a:sym typeface="Yanone Kaffeesatz"/>
              </a:rPr>
              <a:t>Conjunctive Adverbs</a:t>
            </a:r>
          </a:p>
        </p:txBody>
      </p:sp>
      <p:sp>
        <p:nvSpPr>
          <p:cNvPr id="130" name="Shape 130"/>
          <p:cNvSpPr/>
          <p:nvPr/>
        </p:nvSpPr>
        <p:spPr>
          <a:xfrm>
            <a:off x="4141750" y="281249"/>
            <a:ext cx="788694" cy="805192"/>
          </a:xfrm>
          <a:custGeom>
            <a:pathLst>
              <a:path extrusionOk="0" h="69056" w="67641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1" name="Shape 131"/>
          <p:cNvSpPr/>
          <p:nvPr/>
        </p:nvSpPr>
        <p:spPr>
          <a:xfrm>
            <a:off x="4363251" y="476437"/>
            <a:ext cx="345680" cy="414829"/>
          </a:xfrm>
          <a:custGeom>
            <a:pathLst>
              <a:path extrusionOk="0" h="18981" w="15817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2" name="Shape 132"/>
          <p:cNvSpPr txBox="1"/>
          <p:nvPr>
            <p:ph type="title"/>
          </p:nvPr>
        </p:nvSpPr>
        <p:spPr>
          <a:xfrm>
            <a:off x="-41912" y="3905675"/>
            <a:ext cx="9156000" cy="85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200">
                <a:latin typeface="Yanone Kaffeesatz"/>
                <a:ea typeface="Yanone Kaffeesatz"/>
                <a:cs typeface="Yanone Kaffeesatz"/>
                <a:sym typeface="Yanone Kaffeesatz"/>
              </a:rPr>
              <a:t>Compound sentences use commas and/or semicolons.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Shape 137"/>
          <p:cNvGrpSpPr/>
          <p:nvPr/>
        </p:nvGrpSpPr>
        <p:grpSpPr>
          <a:xfrm flipH="1" rot="10190589">
            <a:off x="1900683" y="1019813"/>
            <a:ext cx="913567" cy="578858"/>
            <a:chOff x="1113100" y="2199475"/>
            <a:chExt cx="801900" cy="709925"/>
          </a:xfrm>
        </p:grpSpPr>
        <p:sp>
          <p:nvSpPr>
            <p:cNvPr id="138" name="Shape 138"/>
            <p:cNvSpPr/>
            <p:nvPr/>
          </p:nvSpPr>
          <p:spPr>
            <a:xfrm>
              <a:off x="1113100" y="2291450"/>
              <a:ext cx="735850" cy="617950"/>
            </a:xfrm>
            <a:custGeom>
              <a:pathLst>
                <a:path extrusionOk="0" h="24718" w="29434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9" name="Shape 139"/>
            <p:cNvSpPr/>
            <p:nvPr/>
          </p:nvSpPr>
          <p:spPr>
            <a:xfrm>
              <a:off x="1745175" y="2199475"/>
              <a:ext cx="169825" cy="162775"/>
            </a:xfrm>
            <a:custGeom>
              <a:pathLst>
                <a:path extrusionOk="0" h="6511" w="6793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40" name="Shape 140"/>
          <p:cNvSpPr txBox="1"/>
          <p:nvPr/>
        </p:nvSpPr>
        <p:spPr>
          <a:xfrm>
            <a:off x="1909500" y="74300"/>
            <a:ext cx="5325000" cy="742800"/>
          </a:xfrm>
          <a:prstGeom prst="rect">
            <a:avLst/>
          </a:prstGeom>
          <a:noFill/>
          <a:ln cap="flat" cmpd="sng" w="1524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200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Compound Sentences</a:t>
            </a:r>
          </a:p>
        </p:txBody>
      </p:sp>
      <p:grpSp>
        <p:nvGrpSpPr>
          <p:cNvPr id="141" name="Shape 141"/>
          <p:cNvGrpSpPr/>
          <p:nvPr/>
        </p:nvGrpSpPr>
        <p:grpSpPr>
          <a:xfrm>
            <a:off x="359625" y="1537483"/>
            <a:ext cx="8424726" cy="787219"/>
            <a:chOff x="4995287" y="3064950"/>
            <a:chExt cx="3819525" cy="775891"/>
          </a:xfrm>
        </p:grpSpPr>
        <p:pic>
          <p:nvPicPr>
            <p:cNvPr id="142" name="Shape 14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995287" y="3145516"/>
              <a:ext cx="3819525" cy="6953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3" name="Shape 143"/>
            <p:cNvSpPr txBox="1"/>
            <p:nvPr/>
          </p:nvSpPr>
          <p:spPr>
            <a:xfrm>
              <a:off x="5704400" y="3064950"/>
              <a:ext cx="2048100" cy="7427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 sz="4000">
                  <a:latin typeface="Yanone Kaffeesatz"/>
                  <a:ea typeface="Yanone Kaffeesatz"/>
                  <a:cs typeface="Yanone Kaffeesatz"/>
                  <a:sym typeface="Yanone Kaffeesatz"/>
                </a:rPr>
                <a:t>We went to Metro City,</a:t>
              </a:r>
            </a:p>
          </p:txBody>
        </p:sp>
      </p:grpSp>
      <p:grpSp>
        <p:nvGrpSpPr>
          <p:cNvPr id="144" name="Shape 144"/>
          <p:cNvGrpSpPr/>
          <p:nvPr/>
        </p:nvGrpSpPr>
        <p:grpSpPr>
          <a:xfrm rot="-9318230">
            <a:off x="3337534" y="1065968"/>
            <a:ext cx="719165" cy="613777"/>
            <a:chOff x="1113100" y="2199475"/>
            <a:chExt cx="801900" cy="709925"/>
          </a:xfrm>
        </p:grpSpPr>
        <p:sp>
          <p:nvSpPr>
            <p:cNvPr id="145" name="Shape 145"/>
            <p:cNvSpPr/>
            <p:nvPr/>
          </p:nvSpPr>
          <p:spPr>
            <a:xfrm>
              <a:off x="1113100" y="2291450"/>
              <a:ext cx="735850" cy="617950"/>
            </a:xfrm>
            <a:custGeom>
              <a:pathLst>
                <a:path extrusionOk="0" h="24718" w="29434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1745175" y="2199475"/>
              <a:ext cx="169825" cy="162775"/>
            </a:xfrm>
            <a:custGeom>
              <a:pathLst>
                <a:path extrusionOk="0" h="6511" w="6793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47" name="Shape 147"/>
          <p:cNvSpPr txBox="1"/>
          <p:nvPr/>
        </p:nvSpPr>
        <p:spPr>
          <a:xfrm>
            <a:off x="1086250" y="1058400"/>
            <a:ext cx="1299900" cy="4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Subject</a:t>
            </a:r>
          </a:p>
        </p:txBody>
      </p:sp>
      <p:grpSp>
        <p:nvGrpSpPr>
          <p:cNvPr id="148" name="Shape 148"/>
          <p:cNvGrpSpPr/>
          <p:nvPr/>
        </p:nvGrpSpPr>
        <p:grpSpPr>
          <a:xfrm>
            <a:off x="409912" y="3205800"/>
            <a:ext cx="8424726" cy="753644"/>
            <a:chOff x="4995287" y="3105635"/>
            <a:chExt cx="3819525" cy="742800"/>
          </a:xfrm>
        </p:grpSpPr>
        <p:pic>
          <p:nvPicPr>
            <p:cNvPr id="149" name="Shape 14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995287" y="3145516"/>
              <a:ext cx="3819525" cy="6953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0" name="Shape 150"/>
            <p:cNvSpPr txBox="1"/>
            <p:nvPr/>
          </p:nvSpPr>
          <p:spPr>
            <a:xfrm>
              <a:off x="5430796" y="3105635"/>
              <a:ext cx="2706300" cy="74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 sz="4000">
                  <a:latin typeface="Yanone Kaffeesatz"/>
                  <a:ea typeface="Yanone Kaffeesatz"/>
                  <a:cs typeface="Yanone Kaffeesatz"/>
                  <a:sym typeface="Yanone Kaffeesatz"/>
                </a:rPr>
                <a:t>and most of us danced all night.</a:t>
              </a:r>
            </a:p>
          </p:txBody>
        </p:sp>
      </p:grpSp>
      <p:cxnSp>
        <p:nvCxnSpPr>
          <p:cNvPr id="151" name="Shape 151"/>
          <p:cNvCxnSpPr/>
          <p:nvPr/>
        </p:nvCxnSpPr>
        <p:spPr>
          <a:xfrm flipH="1" rot="10800000">
            <a:off x="3968775" y="3905387"/>
            <a:ext cx="2803800" cy="9300"/>
          </a:xfrm>
          <a:prstGeom prst="straightConnector1">
            <a:avLst/>
          </a:prstGeom>
          <a:noFill/>
          <a:ln cap="flat" cmpd="sng" w="76200">
            <a:solidFill>
              <a:srgbClr val="980000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52" name="Shape 152"/>
          <p:cNvSpPr txBox="1"/>
          <p:nvPr/>
        </p:nvSpPr>
        <p:spPr>
          <a:xfrm>
            <a:off x="3652575" y="1216325"/>
            <a:ext cx="720300" cy="4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Verb</a:t>
            </a:r>
          </a:p>
        </p:txBody>
      </p:sp>
      <p:cxnSp>
        <p:nvCxnSpPr>
          <p:cNvPr id="153" name="Shape 153"/>
          <p:cNvCxnSpPr/>
          <p:nvPr/>
        </p:nvCxnSpPr>
        <p:spPr>
          <a:xfrm>
            <a:off x="3119525" y="2209650"/>
            <a:ext cx="2701800" cy="0"/>
          </a:xfrm>
          <a:prstGeom prst="straightConnector1">
            <a:avLst/>
          </a:prstGeom>
          <a:noFill/>
          <a:ln cap="flat" cmpd="sng" w="76200">
            <a:solidFill>
              <a:srgbClr val="980000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54" name="Shape 154"/>
          <p:cNvSpPr txBox="1"/>
          <p:nvPr/>
        </p:nvSpPr>
        <p:spPr>
          <a:xfrm>
            <a:off x="4841712" y="2612925"/>
            <a:ext cx="1216200" cy="4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chemeClr val="lt1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Predicate</a:t>
            </a:r>
          </a:p>
        </p:txBody>
      </p:sp>
      <p:cxnSp>
        <p:nvCxnSpPr>
          <p:cNvPr id="155" name="Shape 155"/>
          <p:cNvCxnSpPr/>
          <p:nvPr/>
        </p:nvCxnSpPr>
        <p:spPr>
          <a:xfrm rot="10800000">
            <a:off x="4364436" y="2141752"/>
            <a:ext cx="905400" cy="540600"/>
          </a:xfrm>
          <a:prstGeom prst="straightConnector1">
            <a:avLst/>
          </a:prstGeom>
          <a:noFill/>
          <a:ln cap="flat" cmpd="sng" w="28575">
            <a:solidFill>
              <a:srgbClr val="98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56" name="Shape 156"/>
          <p:cNvCxnSpPr/>
          <p:nvPr/>
        </p:nvCxnSpPr>
        <p:spPr>
          <a:xfrm flipH="1">
            <a:off x="5092125" y="3045075"/>
            <a:ext cx="557100" cy="417900"/>
          </a:xfrm>
          <a:prstGeom prst="straightConnector1">
            <a:avLst/>
          </a:prstGeom>
          <a:noFill/>
          <a:ln cap="flat" cmpd="sng" w="28575">
            <a:solidFill>
              <a:srgbClr val="980000"/>
            </a:solidFill>
            <a:prstDash val="solid"/>
            <a:round/>
            <a:headEnd len="lg" w="lg" type="none"/>
            <a:tailEnd len="lg" w="lg" type="triangle"/>
          </a:ln>
        </p:spPr>
      </p:cxnSp>
      <p:grpSp>
        <p:nvGrpSpPr>
          <p:cNvPr id="157" name="Shape 157"/>
          <p:cNvGrpSpPr/>
          <p:nvPr/>
        </p:nvGrpSpPr>
        <p:grpSpPr>
          <a:xfrm flipH="1" rot="10190496">
            <a:off x="1163774" y="2558202"/>
            <a:ext cx="1144856" cy="969402"/>
            <a:chOff x="1113100" y="2199475"/>
            <a:chExt cx="801900" cy="709925"/>
          </a:xfrm>
        </p:grpSpPr>
        <p:sp>
          <p:nvSpPr>
            <p:cNvPr id="158" name="Shape 158"/>
            <p:cNvSpPr/>
            <p:nvPr/>
          </p:nvSpPr>
          <p:spPr>
            <a:xfrm>
              <a:off x="1113100" y="2291450"/>
              <a:ext cx="735850" cy="617950"/>
            </a:xfrm>
            <a:custGeom>
              <a:pathLst>
                <a:path extrusionOk="0" h="24718" w="29434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9" name="Shape 159"/>
            <p:cNvSpPr/>
            <p:nvPr/>
          </p:nvSpPr>
          <p:spPr>
            <a:xfrm>
              <a:off x="1745175" y="2199475"/>
              <a:ext cx="169825" cy="162775"/>
            </a:xfrm>
            <a:custGeom>
              <a:pathLst>
                <a:path extrusionOk="0" h="6511" w="6793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60" name="Shape 160"/>
          <p:cNvSpPr txBox="1"/>
          <p:nvPr/>
        </p:nvSpPr>
        <p:spPr>
          <a:xfrm>
            <a:off x="359625" y="2399075"/>
            <a:ext cx="1297800" cy="7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2200">
                <a:solidFill>
                  <a:schemeClr val="lt1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Coordinating Conjunction</a:t>
            </a:r>
          </a:p>
        </p:txBody>
      </p:sp>
      <p:sp>
        <p:nvSpPr>
          <p:cNvPr id="161" name="Shape 161"/>
          <p:cNvSpPr txBox="1"/>
          <p:nvPr/>
        </p:nvSpPr>
        <p:spPr>
          <a:xfrm rot="-5400000">
            <a:off x="2268825" y="2351025"/>
            <a:ext cx="2211900" cy="16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8000">
                <a:solidFill>
                  <a:srgbClr val="980000"/>
                </a:solidFill>
              </a:rPr>
              <a:t>{</a:t>
            </a:r>
          </a:p>
        </p:txBody>
      </p:sp>
      <p:sp>
        <p:nvSpPr>
          <p:cNvPr id="162" name="Shape 162"/>
          <p:cNvSpPr txBox="1"/>
          <p:nvPr/>
        </p:nvSpPr>
        <p:spPr>
          <a:xfrm>
            <a:off x="2819925" y="4221550"/>
            <a:ext cx="1109700" cy="4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Subject</a:t>
            </a:r>
          </a:p>
        </p:txBody>
      </p:sp>
      <p:sp>
        <p:nvSpPr>
          <p:cNvPr id="163" name="Shape 163"/>
          <p:cNvSpPr txBox="1"/>
          <p:nvPr/>
        </p:nvSpPr>
        <p:spPr>
          <a:xfrm>
            <a:off x="4262125" y="4147625"/>
            <a:ext cx="720300" cy="4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Verb</a:t>
            </a:r>
          </a:p>
        </p:txBody>
      </p:sp>
      <p:grpSp>
        <p:nvGrpSpPr>
          <p:cNvPr id="164" name="Shape 164"/>
          <p:cNvGrpSpPr/>
          <p:nvPr/>
        </p:nvGrpSpPr>
        <p:grpSpPr>
          <a:xfrm rot="-1523269">
            <a:off x="4561037" y="3950227"/>
            <a:ext cx="719150" cy="613802"/>
            <a:chOff x="1113100" y="2199475"/>
            <a:chExt cx="801900" cy="709925"/>
          </a:xfrm>
        </p:grpSpPr>
        <p:sp>
          <p:nvSpPr>
            <p:cNvPr id="165" name="Shape 165"/>
            <p:cNvSpPr/>
            <p:nvPr/>
          </p:nvSpPr>
          <p:spPr>
            <a:xfrm>
              <a:off x="1113100" y="2291450"/>
              <a:ext cx="735850" cy="617950"/>
            </a:xfrm>
            <a:custGeom>
              <a:pathLst>
                <a:path extrusionOk="0" h="24718" w="29434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6" name="Shape 166"/>
            <p:cNvSpPr/>
            <p:nvPr/>
          </p:nvSpPr>
          <p:spPr>
            <a:xfrm>
              <a:off x="1745175" y="2199475"/>
              <a:ext cx="169825" cy="162775"/>
            </a:xfrm>
            <a:custGeom>
              <a:pathLst>
                <a:path extrusionOk="0" h="6511" w="6793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167" name="Shape 167"/>
          <p:cNvCxnSpPr/>
          <p:nvPr/>
        </p:nvCxnSpPr>
        <p:spPr>
          <a:xfrm flipH="1">
            <a:off x="5988250" y="1225525"/>
            <a:ext cx="1485600" cy="816900"/>
          </a:xfrm>
          <a:prstGeom prst="straightConnector1">
            <a:avLst/>
          </a:prstGeom>
          <a:noFill/>
          <a:ln cap="flat" cmpd="sng" w="28575">
            <a:solidFill>
              <a:srgbClr val="98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68" name="Shape 168"/>
          <p:cNvSpPr txBox="1"/>
          <p:nvPr/>
        </p:nvSpPr>
        <p:spPr>
          <a:xfrm>
            <a:off x="7483150" y="826300"/>
            <a:ext cx="956400" cy="5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2400">
                <a:solidFill>
                  <a:schemeClr val="lt1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Comma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/>
        </p:nvSpPr>
        <p:spPr>
          <a:xfrm>
            <a:off x="1909500" y="74300"/>
            <a:ext cx="5325000" cy="742800"/>
          </a:xfrm>
          <a:prstGeom prst="rect">
            <a:avLst/>
          </a:prstGeom>
          <a:noFill/>
          <a:ln cap="flat" cmpd="sng" w="1524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200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Compound Sentences</a:t>
            </a:r>
          </a:p>
        </p:txBody>
      </p:sp>
      <p:pic>
        <p:nvPicPr>
          <p:cNvPr id="174" name="Shape 1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887" y="932475"/>
            <a:ext cx="7714223" cy="3278549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Shape 175"/>
          <p:cNvSpPr txBox="1"/>
          <p:nvPr/>
        </p:nvSpPr>
        <p:spPr>
          <a:xfrm>
            <a:off x="3082400" y="4372900"/>
            <a:ext cx="2766600" cy="4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3000">
                <a:solidFill>
                  <a:schemeClr val="lt1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Hello from Metro City!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/>
        </p:nvSpPr>
        <p:spPr>
          <a:xfrm>
            <a:off x="167125" y="148550"/>
            <a:ext cx="8801700" cy="695400"/>
          </a:xfrm>
          <a:prstGeom prst="rect">
            <a:avLst/>
          </a:prstGeom>
          <a:noFill/>
          <a:ln cap="flat" cmpd="sng" w="1524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200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Compound Sentences  using Coordinating Conjunctions (FANBOYS)</a:t>
            </a:r>
          </a:p>
        </p:txBody>
      </p:sp>
      <p:grpSp>
        <p:nvGrpSpPr>
          <p:cNvPr id="181" name="Shape 181"/>
          <p:cNvGrpSpPr/>
          <p:nvPr/>
        </p:nvGrpSpPr>
        <p:grpSpPr>
          <a:xfrm>
            <a:off x="506637" y="1059375"/>
            <a:ext cx="3819525" cy="772187"/>
            <a:chOff x="887312" y="3074075"/>
            <a:chExt cx="3819525" cy="772187"/>
          </a:xfrm>
        </p:grpSpPr>
        <p:pic>
          <p:nvPicPr>
            <p:cNvPr id="182" name="Shape 18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87312" y="3150937"/>
              <a:ext cx="3819525" cy="6953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3" name="Shape 183"/>
            <p:cNvSpPr txBox="1"/>
            <p:nvPr/>
          </p:nvSpPr>
          <p:spPr>
            <a:xfrm>
              <a:off x="1253375" y="3074075"/>
              <a:ext cx="2896800" cy="69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 sz="4000">
                  <a:latin typeface="Yanone Kaffeesatz"/>
                  <a:ea typeface="Yanone Kaffeesatz"/>
                  <a:cs typeface="Yanone Kaffeesatz"/>
                  <a:sym typeface="Yanone Kaffeesatz"/>
                </a:rPr>
                <a:t>Subject</a:t>
              </a:r>
            </a:p>
          </p:txBody>
        </p:sp>
      </p:grpSp>
      <p:grpSp>
        <p:nvGrpSpPr>
          <p:cNvPr id="184" name="Shape 184"/>
          <p:cNvGrpSpPr/>
          <p:nvPr/>
        </p:nvGrpSpPr>
        <p:grpSpPr>
          <a:xfrm>
            <a:off x="5049137" y="1054812"/>
            <a:ext cx="3819525" cy="781312"/>
            <a:chOff x="4995287" y="3064950"/>
            <a:chExt cx="3819525" cy="781312"/>
          </a:xfrm>
        </p:grpSpPr>
        <p:pic>
          <p:nvPicPr>
            <p:cNvPr id="185" name="Shape 18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995287" y="3150937"/>
              <a:ext cx="3819525" cy="6953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6" name="Shape 186"/>
            <p:cNvSpPr txBox="1"/>
            <p:nvPr/>
          </p:nvSpPr>
          <p:spPr>
            <a:xfrm>
              <a:off x="5704400" y="3064950"/>
              <a:ext cx="2048100" cy="7427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 sz="4000">
                  <a:latin typeface="Yanone Kaffeesatz"/>
                  <a:ea typeface="Yanone Kaffeesatz"/>
                  <a:cs typeface="Yanone Kaffeesatz"/>
                  <a:sym typeface="Yanone Kaffeesatz"/>
                </a:rPr>
                <a:t>Predicate,</a:t>
              </a:r>
            </a:p>
          </p:txBody>
        </p:sp>
      </p:grpSp>
      <p:pic>
        <p:nvPicPr>
          <p:cNvPr id="187" name="Shape 1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3674" y="2297675"/>
            <a:ext cx="2936675" cy="77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Shape 188"/>
          <p:cNvSpPr txBox="1"/>
          <p:nvPr/>
        </p:nvSpPr>
        <p:spPr>
          <a:xfrm>
            <a:off x="3156150" y="2297675"/>
            <a:ext cx="2936700" cy="6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800">
                <a:latin typeface="Yanone Kaffeesatz"/>
                <a:ea typeface="Yanone Kaffeesatz"/>
                <a:cs typeface="Yanone Kaffeesatz"/>
                <a:sym typeface="Yanone Kaffeesatz"/>
              </a:rPr>
              <a:t>coordinating conjunction</a:t>
            </a:r>
          </a:p>
          <a:p>
            <a:pPr lvl="0" algn="ctr">
              <a:spcBef>
                <a:spcPts val="0"/>
              </a:spcBef>
              <a:buNone/>
            </a:pPr>
            <a:r>
              <a:t/>
            </a:r>
            <a:endParaRPr sz="2800">
              <a:latin typeface="Yanone Kaffeesatz"/>
              <a:ea typeface="Yanone Kaffeesatz"/>
              <a:cs typeface="Yanone Kaffeesatz"/>
              <a:sym typeface="Yanone Kaffeesatz"/>
            </a:endParaRPr>
          </a:p>
        </p:txBody>
      </p:sp>
      <p:grpSp>
        <p:nvGrpSpPr>
          <p:cNvPr id="189" name="Shape 189"/>
          <p:cNvGrpSpPr/>
          <p:nvPr/>
        </p:nvGrpSpPr>
        <p:grpSpPr>
          <a:xfrm>
            <a:off x="399087" y="3347175"/>
            <a:ext cx="3819525" cy="772187"/>
            <a:chOff x="887312" y="3074075"/>
            <a:chExt cx="3819525" cy="772187"/>
          </a:xfrm>
        </p:grpSpPr>
        <p:pic>
          <p:nvPicPr>
            <p:cNvPr id="190" name="Shape 19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87312" y="3150937"/>
              <a:ext cx="3819525" cy="6953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1" name="Shape 191"/>
            <p:cNvSpPr txBox="1"/>
            <p:nvPr/>
          </p:nvSpPr>
          <p:spPr>
            <a:xfrm>
              <a:off x="1253375" y="3074075"/>
              <a:ext cx="2896800" cy="69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 sz="4000">
                  <a:latin typeface="Yanone Kaffeesatz"/>
                  <a:ea typeface="Yanone Kaffeesatz"/>
                  <a:cs typeface="Yanone Kaffeesatz"/>
                  <a:sym typeface="Yanone Kaffeesatz"/>
                </a:rPr>
                <a:t>Subject</a:t>
              </a:r>
            </a:p>
          </p:txBody>
        </p:sp>
      </p:grpSp>
      <p:grpSp>
        <p:nvGrpSpPr>
          <p:cNvPr id="192" name="Shape 192"/>
          <p:cNvGrpSpPr/>
          <p:nvPr/>
        </p:nvGrpSpPr>
        <p:grpSpPr>
          <a:xfrm>
            <a:off x="5049137" y="3342612"/>
            <a:ext cx="3819525" cy="781312"/>
            <a:chOff x="4995287" y="3064950"/>
            <a:chExt cx="3819525" cy="781312"/>
          </a:xfrm>
        </p:grpSpPr>
        <p:pic>
          <p:nvPicPr>
            <p:cNvPr id="193" name="Shape 19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995287" y="3150937"/>
              <a:ext cx="3819525" cy="6953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4" name="Shape 194"/>
            <p:cNvSpPr txBox="1"/>
            <p:nvPr/>
          </p:nvSpPr>
          <p:spPr>
            <a:xfrm>
              <a:off x="5704400" y="3064950"/>
              <a:ext cx="2048100" cy="7427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 sz="4000">
                  <a:latin typeface="Yanone Kaffeesatz"/>
                  <a:ea typeface="Yanone Kaffeesatz"/>
                  <a:cs typeface="Yanone Kaffeesatz"/>
                  <a:sym typeface="Yanone Kaffeesatz"/>
                </a:rPr>
                <a:t>Predicate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/>
        </p:nvSpPr>
        <p:spPr>
          <a:xfrm>
            <a:off x="167125" y="148550"/>
            <a:ext cx="8801700" cy="695400"/>
          </a:xfrm>
          <a:prstGeom prst="rect">
            <a:avLst/>
          </a:prstGeom>
          <a:noFill/>
          <a:ln cap="flat" cmpd="sng" w="1524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200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Compound Sentences  using Coordinating Conjunctions (FANBOYS)</a:t>
            </a:r>
          </a:p>
        </p:txBody>
      </p:sp>
      <p:grpSp>
        <p:nvGrpSpPr>
          <p:cNvPr id="200" name="Shape 200"/>
          <p:cNvGrpSpPr/>
          <p:nvPr/>
        </p:nvGrpSpPr>
        <p:grpSpPr>
          <a:xfrm>
            <a:off x="506637" y="1059375"/>
            <a:ext cx="3819525" cy="772187"/>
            <a:chOff x="887312" y="3074075"/>
            <a:chExt cx="3819525" cy="772187"/>
          </a:xfrm>
        </p:grpSpPr>
        <p:pic>
          <p:nvPicPr>
            <p:cNvPr id="201" name="Shape 20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87312" y="3150937"/>
              <a:ext cx="3819525" cy="6953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2" name="Shape 202"/>
            <p:cNvSpPr txBox="1"/>
            <p:nvPr/>
          </p:nvSpPr>
          <p:spPr>
            <a:xfrm>
              <a:off x="1253375" y="3074075"/>
              <a:ext cx="2896800" cy="69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 sz="4000">
                  <a:latin typeface="Yanone Kaffeesatz"/>
                  <a:ea typeface="Yanone Kaffeesatz"/>
                  <a:cs typeface="Yanone Kaffeesatz"/>
                  <a:sym typeface="Yanone Kaffeesatz"/>
                </a:rPr>
                <a:t>Spongebob</a:t>
              </a:r>
            </a:p>
          </p:txBody>
        </p:sp>
      </p:grpSp>
      <p:grpSp>
        <p:nvGrpSpPr>
          <p:cNvPr id="203" name="Shape 203"/>
          <p:cNvGrpSpPr/>
          <p:nvPr/>
        </p:nvGrpSpPr>
        <p:grpSpPr>
          <a:xfrm>
            <a:off x="5049137" y="1054812"/>
            <a:ext cx="3819525" cy="781312"/>
            <a:chOff x="4995287" y="3064950"/>
            <a:chExt cx="3819525" cy="781312"/>
          </a:xfrm>
        </p:grpSpPr>
        <p:pic>
          <p:nvPicPr>
            <p:cNvPr id="204" name="Shape 20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995287" y="3150937"/>
              <a:ext cx="3819525" cy="6953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5" name="Shape 205"/>
            <p:cNvSpPr txBox="1"/>
            <p:nvPr/>
          </p:nvSpPr>
          <p:spPr>
            <a:xfrm>
              <a:off x="5704400" y="3064950"/>
              <a:ext cx="2048100" cy="7427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 sz="4000">
                  <a:latin typeface="Yanone Kaffeesatz"/>
                  <a:ea typeface="Yanone Kaffeesatz"/>
                  <a:cs typeface="Yanone Kaffeesatz"/>
                  <a:sym typeface="Yanone Kaffeesatz"/>
                </a:rPr>
                <a:t>cooks,</a:t>
              </a:r>
            </a:p>
          </p:txBody>
        </p:sp>
      </p:grpSp>
      <p:pic>
        <p:nvPicPr>
          <p:cNvPr id="206" name="Shape 2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3674" y="2297675"/>
            <a:ext cx="2936675" cy="7722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Shape 207"/>
          <p:cNvSpPr txBox="1"/>
          <p:nvPr/>
        </p:nvSpPr>
        <p:spPr>
          <a:xfrm>
            <a:off x="3156150" y="2297675"/>
            <a:ext cx="2831700" cy="6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4000">
                <a:latin typeface="Yanone Kaffeesatz"/>
                <a:ea typeface="Yanone Kaffeesatz"/>
                <a:cs typeface="Yanone Kaffeesatz"/>
                <a:sym typeface="Yanone Kaffeesatz"/>
              </a:rPr>
              <a:t>and 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2800">
              <a:latin typeface="Yanone Kaffeesatz"/>
              <a:ea typeface="Yanone Kaffeesatz"/>
              <a:cs typeface="Yanone Kaffeesatz"/>
              <a:sym typeface="Yanone Kaffeesatz"/>
            </a:endParaRPr>
          </a:p>
        </p:txBody>
      </p:sp>
      <p:grpSp>
        <p:nvGrpSpPr>
          <p:cNvPr id="208" name="Shape 208"/>
          <p:cNvGrpSpPr/>
          <p:nvPr/>
        </p:nvGrpSpPr>
        <p:grpSpPr>
          <a:xfrm>
            <a:off x="213412" y="3272200"/>
            <a:ext cx="3819525" cy="772187"/>
            <a:chOff x="887312" y="3074075"/>
            <a:chExt cx="3819525" cy="772187"/>
          </a:xfrm>
        </p:grpSpPr>
        <p:pic>
          <p:nvPicPr>
            <p:cNvPr id="209" name="Shape 20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87312" y="3150937"/>
              <a:ext cx="3819525" cy="6953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0" name="Shape 210"/>
            <p:cNvSpPr txBox="1"/>
            <p:nvPr/>
          </p:nvSpPr>
          <p:spPr>
            <a:xfrm>
              <a:off x="1253375" y="3074075"/>
              <a:ext cx="2896800" cy="69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 sz="4000">
                  <a:latin typeface="Yanone Kaffeesatz"/>
                  <a:ea typeface="Yanone Kaffeesatz"/>
                  <a:cs typeface="Yanone Kaffeesatz"/>
                  <a:sym typeface="Yanone Kaffeesatz"/>
                </a:rPr>
                <a:t>Plankton</a:t>
              </a:r>
            </a:p>
          </p:txBody>
        </p:sp>
      </p:grpSp>
      <p:grpSp>
        <p:nvGrpSpPr>
          <p:cNvPr id="211" name="Shape 211"/>
          <p:cNvGrpSpPr/>
          <p:nvPr/>
        </p:nvGrpSpPr>
        <p:grpSpPr>
          <a:xfrm>
            <a:off x="5049137" y="3245450"/>
            <a:ext cx="3819525" cy="742800"/>
            <a:chOff x="4995287" y="3103462"/>
            <a:chExt cx="3819525" cy="742800"/>
          </a:xfrm>
        </p:grpSpPr>
        <p:pic>
          <p:nvPicPr>
            <p:cNvPr id="212" name="Shape 21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995287" y="3150937"/>
              <a:ext cx="3819525" cy="6953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3" name="Shape 213"/>
            <p:cNvSpPr txBox="1"/>
            <p:nvPr/>
          </p:nvSpPr>
          <p:spPr>
            <a:xfrm>
              <a:off x="5451750" y="3103462"/>
              <a:ext cx="2662800" cy="74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 sz="4000">
                  <a:latin typeface="Yanone Kaffeesatz"/>
                  <a:ea typeface="Yanone Kaffeesatz"/>
                  <a:cs typeface="Yanone Kaffeesatz"/>
                  <a:sym typeface="Yanone Kaffeesatz"/>
                </a:rPr>
                <a:t>causes trouble.</a:t>
              </a:r>
            </a:p>
          </p:txBody>
        </p:sp>
      </p:grpSp>
      <p:pic>
        <p:nvPicPr>
          <p:cNvPr id="214" name="Shape 2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7075" y="2049499"/>
            <a:ext cx="1004774" cy="1004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Shape 2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97224" y="2046995"/>
            <a:ext cx="1339724" cy="1004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Shape 2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3422" y="3499183"/>
            <a:ext cx="1067376" cy="1427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Shape 2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01450" y="3669194"/>
            <a:ext cx="1067374" cy="1392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/>
          <p:nvPr>
            <p:ph idx="1" type="body"/>
          </p:nvPr>
        </p:nvSpPr>
        <p:spPr>
          <a:xfrm>
            <a:off x="209175" y="1323475"/>
            <a:ext cx="8601600" cy="3203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5000">
                <a:latin typeface="Yanone Kaffeesatz"/>
                <a:ea typeface="Yanone Kaffeesatz"/>
                <a:cs typeface="Yanone Kaffeesatz"/>
                <a:sym typeface="Yanone Kaffeesatz"/>
              </a:rPr>
              <a:t>COORDINATING CONJUNCTIONS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5000">
                <a:latin typeface="Yanone Kaffeesatz"/>
                <a:ea typeface="Yanone Kaffeesatz"/>
                <a:cs typeface="Yanone Kaffeesatz"/>
                <a:sym typeface="Yanone Kaffeesatz"/>
              </a:rPr>
              <a:t>=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5000">
                <a:latin typeface="Yanone Kaffeesatz"/>
                <a:ea typeface="Yanone Kaffeesatz"/>
                <a:cs typeface="Yanone Kaffeesatz"/>
                <a:sym typeface="Yanone Kaffeesatz"/>
              </a:rPr>
              <a:t>FANBOYS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5000">
                <a:latin typeface="Yanone Kaffeesatz"/>
                <a:ea typeface="Yanone Kaffeesatz"/>
                <a:cs typeface="Yanone Kaffeesatz"/>
                <a:sym typeface="Yanone Kaffeesatz"/>
              </a:rPr>
              <a:t>For/And/Nor/But/Or/Yet/So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/>
          </a:p>
        </p:txBody>
      </p:sp>
      <p:sp>
        <p:nvSpPr>
          <p:cNvPr id="223" name="Shape 223"/>
          <p:cNvSpPr/>
          <p:nvPr/>
        </p:nvSpPr>
        <p:spPr>
          <a:xfrm>
            <a:off x="4048900" y="281249"/>
            <a:ext cx="788694" cy="805192"/>
          </a:xfrm>
          <a:custGeom>
            <a:pathLst>
              <a:path extrusionOk="0" h="69056" w="67641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4" name="Shape 224"/>
          <p:cNvSpPr txBox="1"/>
          <p:nvPr/>
        </p:nvSpPr>
        <p:spPr>
          <a:xfrm>
            <a:off x="4310325" y="281250"/>
            <a:ext cx="3993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>
                <a:solidFill>
                  <a:schemeClr val="lt1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!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/>
          <p:nvPr>
            <p:ph idx="1" type="body"/>
          </p:nvPr>
        </p:nvSpPr>
        <p:spPr>
          <a:xfrm>
            <a:off x="715900" y="1926050"/>
            <a:ext cx="2422200" cy="85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>
                <a:latin typeface="Yanone Kaffeesatz"/>
                <a:ea typeface="Yanone Kaffeesatz"/>
                <a:cs typeface="Yanone Kaffeesatz"/>
                <a:sym typeface="Yanone Kaffeesatz"/>
              </a:rPr>
              <a:t>Spongebob cooks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/>
          </a:p>
        </p:txBody>
      </p:sp>
      <p:sp>
        <p:nvSpPr>
          <p:cNvPr id="230" name="Shape 230"/>
          <p:cNvSpPr txBox="1"/>
          <p:nvPr>
            <p:ph type="title"/>
          </p:nvPr>
        </p:nvSpPr>
        <p:spPr>
          <a:xfrm>
            <a:off x="-41912" y="1004875"/>
            <a:ext cx="9156000" cy="85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000">
                <a:latin typeface="Yanone Kaffeesatz"/>
                <a:ea typeface="Yanone Kaffeesatz"/>
                <a:cs typeface="Yanone Kaffeesatz"/>
                <a:sym typeface="Yanone Kaffeesatz"/>
              </a:rPr>
              <a:t>Compound Sentences</a:t>
            </a:r>
          </a:p>
        </p:txBody>
      </p:sp>
      <p:sp>
        <p:nvSpPr>
          <p:cNvPr id="231" name="Shape 231"/>
          <p:cNvSpPr/>
          <p:nvPr/>
        </p:nvSpPr>
        <p:spPr>
          <a:xfrm>
            <a:off x="4141750" y="281249"/>
            <a:ext cx="788694" cy="805192"/>
          </a:xfrm>
          <a:custGeom>
            <a:pathLst>
              <a:path extrusionOk="0" h="69056" w="67641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2" name="Shape 232"/>
          <p:cNvSpPr/>
          <p:nvPr/>
        </p:nvSpPr>
        <p:spPr>
          <a:xfrm>
            <a:off x="4366705" y="519257"/>
            <a:ext cx="338774" cy="329201"/>
          </a:xfrm>
          <a:custGeom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3" name="Shape 233"/>
          <p:cNvSpPr txBox="1"/>
          <p:nvPr/>
        </p:nvSpPr>
        <p:spPr>
          <a:xfrm>
            <a:off x="511125" y="2302500"/>
            <a:ext cx="2979900" cy="13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b="1" lang="en" sz="3200">
                <a:solidFill>
                  <a:schemeClr val="lt1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Independent Clause #1</a:t>
            </a:r>
          </a:p>
        </p:txBody>
      </p:sp>
      <p:sp>
        <p:nvSpPr>
          <p:cNvPr id="234" name="Shape 234"/>
          <p:cNvSpPr txBox="1"/>
          <p:nvPr>
            <p:ph idx="1" type="body"/>
          </p:nvPr>
        </p:nvSpPr>
        <p:spPr>
          <a:xfrm>
            <a:off x="5074100" y="1926050"/>
            <a:ext cx="3458100" cy="85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>
                <a:latin typeface="Yanone Kaffeesatz"/>
                <a:ea typeface="Yanone Kaffeesatz"/>
                <a:cs typeface="Yanone Kaffeesatz"/>
                <a:sym typeface="Yanone Kaffeesatz"/>
              </a:rPr>
              <a:t>Plankton causes trouble.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/>
          </a:p>
        </p:txBody>
      </p:sp>
      <p:sp>
        <p:nvSpPr>
          <p:cNvPr id="235" name="Shape 235"/>
          <p:cNvSpPr txBox="1"/>
          <p:nvPr/>
        </p:nvSpPr>
        <p:spPr>
          <a:xfrm>
            <a:off x="5147850" y="2232075"/>
            <a:ext cx="2979900" cy="13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b="1" lang="en" sz="3200">
                <a:solidFill>
                  <a:schemeClr val="lt1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Independent Clause #2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/>
          <p:nvPr>
            <p:ph idx="1" type="body"/>
          </p:nvPr>
        </p:nvSpPr>
        <p:spPr>
          <a:xfrm>
            <a:off x="1635050" y="1712325"/>
            <a:ext cx="6145200" cy="85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>
                <a:latin typeface="Yanone Kaffeesatz"/>
                <a:ea typeface="Yanone Kaffeesatz"/>
                <a:cs typeface="Yanone Kaffeesatz"/>
                <a:sym typeface="Yanone Kaffeesatz"/>
              </a:rPr>
              <a:t>Spongebob cooks, and Plankton causes trouble.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/>
          </a:p>
        </p:txBody>
      </p:sp>
      <p:sp>
        <p:nvSpPr>
          <p:cNvPr id="241" name="Shape 241"/>
          <p:cNvSpPr txBox="1"/>
          <p:nvPr>
            <p:ph type="title"/>
          </p:nvPr>
        </p:nvSpPr>
        <p:spPr>
          <a:xfrm>
            <a:off x="-41912" y="1004875"/>
            <a:ext cx="9156000" cy="85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000">
                <a:latin typeface="Yanone Kaffeesatz"/>
                <a:ea typeface="Yanone Kaffeesatz"/>
                <a:cs typeface="Yanone Kaffeesatz"/>
                <a:sym typeface="Yanone Kaffeesatz"/>
              </a:rPr>
              <a:t>Compound Sentences</a:t>
            </a:r>
          </a:p>
        </p:txBody>
      </p:sp>
      <p:sp>
        <p:nvSpPr>
          <p:cNvPr id="242" name="Shape 242"/>
          <p:cNvSpPr/>
          <p:nvPr/>
        </p:nvSpPr>
        <p:spPr>
          <a:xfrm>
            <a:off x="4141750" y="281249"/>
            <a:ext cx="788694" cy="805192"/>
          </a:xfrm>
          <a:custGeom>
            <a:pathLst>
              <a:path extrusionOk="0" h="69056" w="67641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3" name="Shape 243"/>
          <p:cNvSpPr/>
          <p:nvPr/>
        </p:nvSpPr>
        <p:spPr>
          <a:xfrm>
            <a:off x="4366705" y="519257"/>
            <a:ext cx="338774" cy="329201"/>
          </a:xfrm>
          <a:custGeom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44" name="Shape 2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80246" y="1448346"/>
            <a:ext cx="1172675" cy="3400175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Shape 245"/>
          <p:cNvSpPr/>
          <p:nvPr/>
        </p:nvSpPr>
        <p:spPr>
          <a:xfrm>
            <a:off x="1635050" y="2497475"/>
            <a:ext cx="6201000" cy="2351100"/>
          </a:xfrm>
          <a:prstGeom prst="cloudCallout">
            <a:avLst>
              <a:gd fmla="val 54337" name="adj1"/>
              <a:gd fmla="val -38889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000">
                <a:latin typeface="Yanone Kaffeesatz"/>
                <a:ea typeface="Yanone Kaffeesatz"/>
                <a:cs typeface="Yanone Kaffeesatz"/>
                <a:sym typeface="Yanone Kaffeesatz"/>
              </a:rPr>
              <a:t>Remember! 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3000">
                <a:latin typeface="Yanone Kaffeesatz"/>
                <a:ea typeface="Yanone Kaffeesatz"/>
                <a:cs typeface="Yanone Kaffeesatz"/>
                <a:sym typeface="Yanone Kaffeesatz"/>
              </a:rPr>
              <a:t>You need to place a comma </a:t>
            </a:r>
            <a:r>
              <a:rPr lang="en" sz="3000" u="sng">
                <a:latin typeface="Yanone Kaffeesatz"/>
                <a:ea typeface="Yanone Kaffeesatz"/>
                <a:cs typeface="Yanone Kaffeesatz"/>
                <a:sym typeface="Yanone Kaffeesatz"/>
              </a:rPr>
              <a:t>BEFORE </a:t>
            </a:r>
            <a:r>
              <a:rPr lang="en" sz="3000">
                <a:latin typeface="Yanone Kaffeesatz"/>
                <a:ea typeface="Yanone Kaffeesatz"/>
                <a:cs typeface="Yanone Kaffeesatz"/>
                <a:sym typeface="Yanone Kaffeesatz"/>
              </a:rPr>
              <a:t>your coordinating conjunction.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/>
          <p:nvPr/>
        </p:nvSpPr>
        <p:spPr>
          <a:xfrm>
            <a:off x="167125" y="148550"/>
            <a:ext cx="8801700" cy="695400"/>
          </a:xfrm>
          <a:prstGeom prst="rect">
            <a:avLst/>
          </a:prstGeom>
          <a:noFill/>
          <a:ln cap="flat" cmpd="sng" w="1524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200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Compound Sentences  using Conjunctive Adverbs</a:t>
            </a:r>
          </a:p>
        </p:txBody>
      </p:sp>
      <p:grpSp>
        <p:nvGrpSpPr>
          <p:cNvPr id="251" name="Shape 251"/>
          <p:cNvGrpSpPr/>
          <p:nvPr/>
        </p:nvGrpSpPr>
        <p:grpSpPr>
          <a:xfrm>
            <a:off x="506637" y="1059375"/>
            <a:ext cx="3819525" cy="772187"/>
            <a:chOff x="887312" y="3074075"/>
            <a:chExt cx="3819525" cy="772187"/>
          </a:xfrm>
        </p:grpSpPr>
        <p:pic>
          <p:nvPicPr>
            <p:cNvPr id="252" name="Shape 25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87312" y="3150937"/>
              <a:ext cx="3819525" cy="6953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3" name="Shape 253"/>
            <p:cNvSpPr txBox="1"/>
            <p:nvPr/>
          </p:nvSpPr>
          <p:spPr>
            <a:xfrm>
              <a:off x="1253375" y="3074075"/>
              <a:ext cx="2896800" cy="69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 sz="4000">
                  <a:latin typeface="Yanone Kaffeesatz"/>
                  <a:ea typeface="Yanone Kaffeesatz"/>
                  <a:cs typeface="Yanone Kaffeesatz"/>
                  <a:sym typeface="Yanone Kaffeesatz"/>
                </a:rPr>
                <a:t>Subject</a:t>
              </a:r>
            </a:p>
          </p:txBody>
        </p:sp>
      </p:grpSp>
      <p:grpSp>
        <p:nvGrpSpPr>
          <p:cNvPr id="254" name="Shape 254"/>
          <p:cNvGrpSpPr/>
          <p:nvPr/>
        </p:nvGrpSpPr>
        <p:grpSpPr>
          <a:xfrm>
            <a:off x="5049137" y="1054812"/>
            <a:ext cx="3819525" cy="781312"/>
            <a:chOff x="4995287" y="3064950"/>
            <a:chExt cx="3819525" cy="781312"/>
          </a:xfrm>
        </p:grpSpPr>
        <p:pic>
          <p:nvPicPr>
            <p:cNvPr id="255" name="Shape 25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995287" y="3150937"/>
              <a:ext cx="3819525" cy="6953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6" name="Shape 256"/>
            <p:cNvSpPr txBox="1"/>
            <p:nvPr/>
          </p:nvSpPr>
          <p:spPr>
            <a:xfrm>
              <a:off x="5704400" y="3064950"/>
              <a:ext cx="2048100" cy="7427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 sz="4000">
                  <a:latin typeface="Yanone Kaffeesatz"/>
                  <a:ea typeface="Yanone Kaffeesatz"/>
                  <a:cs typeface="Yanone Kaffeesatz"/>
                  <a:sym typeface="Yanone Kaffeesatz"/>
                </a:rPr>
                <a:t>Predicate</a:t>
              </a:r>
            </a:p>
          </p:txBody>
        </p:sp>
      </p:grpSp>
      <p:pic>
        <p:nvPicPr>
          <p:cNvPr id="257" name="Shape 2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3674" y="2297675"/>
            <a:ext cx="2936675" cy="77220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Shape 258"/>
          <p:cNvSpPr txBox="1"/>
          <p:nvPr/>
        </p:nvSpPr>
        <p:spPr>
          <a:xfrm>
            <a:off x="3156150" y="2297675"/>
            <a:ext cx="2831700" cy="6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200">
                <a:latin typeface="Yanone Kaffeesatz"/>
                <a:ea typeface="Yanone Kaffeesatz"/>
                <a:cs typeface="Yanone Kaffeesatz"/>
                <a:sym typeface="Yanone Kaffeesatz"/>
              </a:rPr>
              <a:t>conjunctive adverb,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2800">
              <a:latin typeface="Yanone Kaffeesatz"/>
              <a:ea typeface="Yanone Kaffeesatz"/>
              <a:cs typeface="Yanone Kaffeesatz"/>
              <a:sym typeface="Yanone Kaffeesatz"/>
            </a:endParaRPr>
          </a:p>
        </p:txBody>
      </p:sp>
      <p:grpSp>
        <p:nvGrpSpPr>
          <p:cNvPr id="259" name="Shape 259"/>
          <p:cNvGrpSpPr/>
          <p:nvPr/>
        </p:nvGrpSpPr>
        <p:grpSpPr>
          <a:xfrm>
            <a:off x="399087" y="3347175"/>
            <a:ext cx="3819525" cy="772187"/>
            <a:chOff x="887312" y="3074075"/>
            <a:chExt cx="3819525" cy="772187"/>
          </a:xfrm>
        </p:grpSpPr>
        <p:pic>
          <p:nvPicPr>
            <p:cNvPr id="260" name="Shape 26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87312" y="3150937"/>
              <a:ext cx="3819525" cy="6953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1" name="Shape 261"/>
            <p:cNvSpPr txBox="1"/>
            <p:nvPr/>
          </p:nvSpPr>
          <p:spPr>
            <a:xfrm>
              <a:off x="1253375" y="3074075"/>
              <a:ext cx="2896800" cy="69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 sz="4000">
                  <a:latin typeface="Yanone Kaffeesatz"/>
                  <a:ea typeface="Yanone Kaffeesatz"/>
                  <a:cs typeface="Yanone Kaffeesatz"/>
                  <a:sym typeface="Yanone Kaffeesatz"/>
                </a:rPr>
                <a:t>Subject</a:t>
              </a:r>
            </a:p>
          </p:txBody>
        </p:sp>
      </p:grpSp>
      <p:grpSp>
        <p:nvGrpSpPr>
          <p:cNvPr id="262" name="Shape 262"/>
          <p:cNvGrpSpPr/>
          <p:nvPr/>
        </p:nvGrpSpPr>
        <p:grpSpPr>
          <a:xfrm>
            <a:off x="5049137" y="3342612"/>
            <a:ext cx="3819525" cy="781312"/>
            <a:chOff x="4995287" y="3064950"/>
            <a:chExt cx="3819525" cy="781312"/>
          </a:xfrm>
        </p:grpSpPr>
        <p:pic>
          <p:nvPicPr>
            <p:cNvPr id="263" name="Shape 26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995287" y="3150937"/>
              <a:ext cx="3819525" cy="6953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4" name="Shape 264"/>
            <p:cNvSpPr txBox="1"/>
            <p:nvPr/>
          </p:nvSpPr>
          <p:spPr>
            <a:xfrm>
              <a:off x="5704400" y="3064950"/>
              <a:ext cx="2048100" cy="7427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 sz="4000">
                  <a:latin typeface="Yanone Kaffeesatz"/>
                  <a:ea typeface="Yanone Kaffeesatz"/>
                  <a:cs typeface="Yanone Kaffeesatz"/>
                  <a:sym typeface="Yanone Kaffeesatz"/>
                </a:rPr>
                <a:t>Predicate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idx="4294967295" type="ctrTitle"/>
          </p:nvPr>
        </p:nvSpPr>
        <p:spPr>
          <a:xfrm>
            <a:off x="135450" y="194425"/>
            <a:ext cx="5240100" cy="1071900"/>
          </a:xfrm>
          <a:prstGeom prst="rect">
            <a:avLst/>
          </a:prstGeom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b="1" lang="en" sz="5200">
                <a:solidFill>
                  <a:schemeClr val="lt1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Review: Simple Sentences</a:t>
            </a:r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 sz="4800" u="sng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6" name="Shape 46"/>
          <p:cNvSpPr txBox="1"/>
          <p:nvPr/>
        </p:nvSpPr>
        <p:spPr>
          <a:xfrm>
            <a:off x="401250" y="2154000"/>
            <a:ext cx="8341500" cy="19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Yanone Kaffeesatz"/>
              <a:buChar char="●"/>
            </a:pPr>
            <a:r>
              <a:rPr lang="en" sz="3000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A simple sentence is an independent clause; it can stand alone.</a:t>
            </a:r>
          </a:p>
          <a:p>
            <a:pPr indent="-4191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Yanone Kaffeesatz"/>
              <a:buChar char="●"/>
            </a:pPr>
            <a:r>
              <a:rPr lang="en" sz="3000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Simple Sentence Patterns: SV/SSV/SVV/SSVV</a:t>
            </a:r>
          </a:p>
          <a:p>
            <a:pPr indent="-419100" lvl="0" marL="457200">
              <a:spcBef>
                <a:spcPts val="0"/>
              </a:spcBef>
              <a:buClr>
                <a:srgbClr val="FFFFFF"/>
              </a:buClr>
              <a:buSzPct val="100000"/>
              <a:buFont typeface="Yanone Kaffeesatz"/>
              <a:buChar char="●"/>
            </a:pPr>
            <a:r>
              <a:rPr lang="en" sz="3000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Simple sentences are the building blocks of all other sentence types.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FFFFFF"/>
              </a:solidFill>
              <a:latin typeface="Yanone Kaffeesatz"/>
              <a:ea typeface="Yanone Kaffeesatz"/>
              <a:cs typeface="Yanone Kaffeesatz"/>
              <a:sym typeface="Yanone Kaffeesatz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/>
          <p:nvPr>
            <p:ph idx="1" type="body"/>
          </p:nvPr>
        </p:nvSpPr>
        <p:spPr>
          <a:xfrm>
            <a:off x="209175" y="1128525"/>
            <a:ext cx="8601600" cy="3203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5000">
                <a:latin typeface="Yanone Kaffeesatz"/>
                <a:ea typeface="Yanone Kaffeesatz"/>
                <a:cs typeface="Yanone Kaffeesatz"/>
                <a:sym typeface="Yanone Kaffeesatz"/>
              </a:rPr>
              <a:t>CONJUNCTIVE ADVERBS </a:t>
            </a:r>
          </a:p>
          <a:p>
            <a:pPr indent="457200" lvl="0" marL="1828800" rtl="0" algn="l">
              <a:spcBef>
                <a:spcPts val="0"/>
              </a:spcBef>
              <a:buNone/>
            </a:pPr>
            <a:r>
              <a:rPr lang="en" sz="3000">
                <a:solidFill>
                  <a:schemeClr val="lt1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a</a:t>
            </a:r>
            <a:r>
              <a:rPr lang="en" sz="3000">
                <a:solidFill>
                  <a:schemeClr val="lt1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lso					beside</a:t>
            </a:r>
          </a:p>
          <a:p>
            <a:pPr indent="457200" lvl="0" marL="1828800" rtl="0" algn="l">
              <a:spcBef>
                <a:spcPts val="0"/>
              </a:spcBef>
              <a:buNone/>
            </a:pPr>
            <a:r>
              <a:rPr lang="en" sz="3000">
                <a:solidFill>
                  <a:schemeClr val="lt1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h</a:t>
            </a:r>
            <a:r>
              <a:rPr lang="en" sz="3000">
                <a:solidFill>
                  <a:schemeClr val="lt1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owever 				instead</a:t>
            </a:r>
          </a:p>
          <a:p>
            <a:pPr indent="457200" lvl="0" marL="1828800" rtl="0" algn="l">
              <a:spcBef>
                <a:spcPts val="0"/>
              </a:spcBef>
              <a:buNone/>
            </a:pPr>
            <a:r>
              <a:rPr lang="en" sz="3000">
                <a:solidFill>
                  <a:schemeClr val="lt1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m</a:t>
            </a:r>
            <a:r>
              <a:rPr lang="en" sz="3000">
                <a:solidFill>
                  <a:schemeClr val="lt1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eanwhile				then</a:t>
            </a:r>
          </a:p>
          <a:p>
            <a:pPr indent="457200" lvl="0" marL="1828800" algn="l">
              <a:spcBef>
                <a:spcPts val="0"/>
              </a:spcBef>
              <a:buNone/>
            </a:pPr>
            <a:r>
              <a:rPr lang="en" sz="3000">
                <a:solidFill>
                  <a:schemeClr val="lt1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therefore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/>
          </a:p>
        </p:txBody>
      </p:sp>
      <p:sp>
        <p:nvSpPr>
          <p:cNvPr id="270" name="Shape 270"/>
          <p:cNvSpPr/>
          <p:nvPr/>
        </p:nvSpPr>
        <p:spPr>
          <a:xfrm>
            <a:off x="4048900" y="281249"/>
            <a:ext cx="788694" cy="805192"/>
          </a:xfrm>
          <a:custGeom>
            <a:pathLst>
              <a:path extrusionOk="0" h="69056" w="67641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1" name="Shape 271"/>
          <p:cNvSpPr txBox="1"/>
          <p:nvPr/>
        </p:nvSpPr>
        <p:spPr>
          <a:xfrm>
            <a:off x="4310325" y="281250"/>
            <a:ext cx="3993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>
                <a:solidFill>
                  <a:schemeClr val="lt1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!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/>
          <p:nvPr>
            <p:ph type="title"/>
          </p:nvPr>
        </p:nvSpPr>
        <p:spPr>
          <a:xfrm>
            <a:off x="-41912" y="1004875"/>
            <a:ext cx="9156000" cy="85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000">
                <a:latin typeface="Yanone Kaffeesatz"/>
                <a:ea typeface="Yanone Kaffeesatz"/>
                <a:cs typeface="Yanone Kaffeesatz"/>
                <a:sym typeface="Yanone Kaffeesatz"/>
              </a:rPr>
              <a:t>Compound Sentences</a:t>
            </a:r>
          </a:p>
        </p:txBody>
      </p:sp>
      <p:sp>
        <p:nvSpPr>
          <p:cNvPr id="277" name="Shape 277"/>
          <p:cNvSpPr/>
          <p:nvPr/>
        </p:nvSpPr>
        <p:spPr>
          <a:xfrm>
            <a:off x="4141750" y="281249"/>
            <a:ext cx="788694" cy="805192"/>
          </a:xfrm>
          <a:custGeom>
            <a:pathLst>
              <a:path extrusionOk="0" h="69056" w="67641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8" name="Shape 278"/>
          <p:cNvSpPr/>
          <p:nvPr/>
        </p:nvSpPr>
        <p:spPr>
          <a:xfrm>
            <a:off x="4366705" y="519257"/>
            <a:ext cx="338774" cy="329201"/>
          </a:xfrm>
          <a:custGeom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9" name="Shape 279"/>
          <p:cNvSpPr txBox="1"/>
          <p:nvPr/>
        </p:nvSpPr>
        <p:spPr>
          <a:xfrm>
            <a:off x="1801150" y="1692050"/>
            <a:ext cx="6006900" cy="157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b="1" lang="en" sz="3200">
                <a:solidFill>
                  <a:schemeClr val="lt1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Spongebob is handsome; moreover, he is clever.</a:t>
            </a:r>
          </a:p>
        </p:txBody>
      </p:sp>
      <p:pic>
        <p:nvPicPr>
          <p:cNvPr id="280" name="Shape 2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625" y="3054398"/>
            <a:ext cx="1885132" cy="1830674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Shape 281"/>
          <p:cNvSpPr/>
          <p:nvPr/>
        </p:nvSpPr>
        <p:spPr>
          <a:xfrm>
            <a:off x="2776000" y="3286650"/>
            <a:ext cx="4744200" cy="1253400"/>
          </a:xfrm>
          <a:prstGeom prst="wedgeEllipseCallout">
            <a:avLst>
              <a:gd fmla="val -55088" name="adj1"/>
              <a:gd fmla="val -24075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400">
                <a:latin typeface="Yanone Kaffeesatz"/>
                <a:ea typeface="Yanone Kaffeesatz"/>
                <a:cs typeface="Yanone Kaffeesatz"/>
                <a:sym typeface="Yanone Kaffeesatz"/>
              </a:rPr>
              <a:t>Remember! Your semicolon goes before the conjunctive adverb and the comma is placed after it. </a:t>
            </a:r>
          </a:p>
        </p:txBody>
      </p:sp>
      <p:cxnSp>
        <p:nvCxnSpPr>
          <p:cNvPr id="282" name="Shape 282"/>
          <p:cNvCxnSpPr/>
          <p:nvPr/>
        </p:nvCxnSpPr>
        <p:spPr>
          <a:xfrm>
            <a:off x="2070400" y="2813150"/>
            <a:ext cx="2553300" cy="18600"/>
          </a:xfrm>
          <a:prstGeom prst="straightConnector1">
            <a:avLst/>
          </a:prstGeom>
          <a:noFill/>
          <a:ln cap="flat" cmpd="sng" w="19050">
            <a:solidFill>
              <a:srgbClr val="98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83" name="Shape 283"/>
          <p:cNvCxnSpPr/>
          <p:nvPr/>
        </p:nvCxnSpPr>
        <p:spPr>
          <a:xfrm>
            <a:off x="2070400" y="2882000"/>
            <a:ext cx="2553300" cy="18600"/>
          </a:xfrm>
          <a:prstGeom prst="straightConnector1">
            <a:avLst/>
          </a:prstGeom>
          <a:noFill/>
          <a:ln cap="flat" cmpd="sng" w="19050">
            <a:solidFill>
              <a:srgbClr val="98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84" name="Shape 284"/>
          <p:cNvCxnSpPr/>
          <p:nvPr/>
        </p:nvCxnSpPr>
        <p:spPr>
          <a:xfrm>
            <a:off x="6127625" y="2776000"/>
            <a:ext cx="1123200" cy="18600"/>
          </a:xfrm>
          <a:prstGeom prst="straightConnector1">
            <a:avLst/>
          </a:prstGeom>
          <a:noFill/>
          <a:ln cap="flat" cmpd="sng" w="19050">
            <a:solidFill>
              <a:srgbClr val="98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85" name="Shape 285"/>
          <p:cNvCxnSpPr/>
          <p:nvPr/>
        </p:nvCxnSpPr>
        <p:spPr>
          <a:xfrm>
            <a:off x="6127625" y="2813150"/>
            <a:ext cx="1123200" cy="18600"/>
          </a:xfrm>
          <a:prstGeom prst="straightConnector1">
            <a:avLst/>
          </a:prstGeom>
          <a:noFill/>
          <a:ln cap="flat" cmpd="sng" w="19050">
            <a:solidFill>
              <a:srgbClr val="980000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286" name="Shape 286"/>
          <p:cNvSpPr txBox="1"/>
          <p:nvPr/>
        </p:nvSpPr>
        <p:spPr>
          <a:xfrm>
            <a:off x="2367550" y="2813150"/>
            <a:ext cx="1959000" cy="2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000">
                <a:solidFill>
                  <a:schemeClr val="lt1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Independent Clause #1</a:t>
            </a:r>
          </a:p>
        </p:txBody>
      </p:sp>
      <p:sp>
        <p:nvSpPr>
          <p:cNvPr id="287" name="Shape 287"/>
          <p:cNvSpPr txBox="1"/>
          <p:nvPr/>
        </p:nvSpPr>
        <p:spPr>
          <a:xfrm>
            <a:off x="5709725" y="2774300"/>
            <a:ext cx="1959000" cy="2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>
                <a:solidFill>
                  <a:schemeClr val="lt1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Independent Clause #2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/>
          <p:nvPr>
            <p:ph type="title"/>
          </p:nvPr>
        </p:nvSpPr>
        <p:spPr>
          <a:xfrm>
            <a:off x="68249" y="160225"/>
            <a:ext cx="9156000" cy="85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>
                <a:latin typeface="Yanone Kaffeesatz"/>
                <a:ea typeface="Yanone Kaffeesatz"/>
                <a:cs typeface="Yanone Kaffeesatz"/>
                <a:sym typeface="Yanone Kaffeesatz"/>
              </a:rPr>
              <a:t>Here’s the curveball…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4800">
                <a:latin typeface="Yanone Kaffeesatz"/>
                <a:ea typeface="Yanone Kaffeesatz"/>
                <a:cs typeface="Yanone Kaffeesatz"/>
                <a:sym typeface="Yanone Kaffeesatz"/>
              </a:rPr>
              <a:t>Conjunctive Adverbs </a:t>
            </a:r>
            <a:r>
              <a:rPr i="1" lang="en" sz="4800">
                <a:latin typeface="Yanone Kaffeesatz"/>
                <a:ea typeface="Yanone Kaffeesatz"/>
                <a:cs typeface="Yanone Kaffeesatz"/>
                <a:sym typeface="Yanone Kaffeesatz"/>
              </a:rPr>
              <a:t>Float</a:t>
            </a:r>
          </a:p>
        </p:txBody>
      </p:sp>
      <p:sp>
        <p:nvSpPr>
          <p:cNvPr id="293" name="Shape 293"/>
          <p:cNvSpPr txBox="1"/>
          <p:nvPr/>
        </p:nvSpPr>
        <p:spPr>
          <a:xfrm>
            <a:off x="626250" y="1875450"/>
            <a:ext cx="7891500" cy="26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482600" lvl="0" marL="457200" rtl="0">
              <a:spcBef>
                <a:spcPts val="0"/>
              </a:spcBef>
              <a:buClr>
                <a:schemeClr val="lt1"/>
              </a:buClr>
              <a:buSzPct val="100000"/>
              <a:buFont typeface="Yanone Kaffeesatz"/>
              <a:buChar char="●"/>
            </a:pPr>
            <a:r>
              <a:rPr lang="en" sz="4000">
                <a:solidFill>
                  <a:schemeClr val="lt1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Conjunctive adverbs (ca) are sometimes called </a:t>
            </a:r>
            <a:r>
              <a:rPr i="1" lang="en" sz="4000">
                <a:solidFill>
                  <a:schemeClr val="lt1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floating </a:t>
            </a:r>
            <a:r>
              <a:rPr lang="en" sz="4000">
                <a:solidFill>
                  <a:schemeClr val="lt1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 adverbs because they can be positioned at the beginning, in the middle, or at the end of a clause.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/>
          <p:nvPr/>
        </p:nvSpPr>
        <p:spPr>
          <a:xfrm>
            <a:off x="423175" y="287825"/>
            <a:ext cx="7886400" cy="1077000"/>
          </a:xfrm>
          <a:prstGeom prst="rect">
            <a:avLst/>
          </a:prstGeom>
          <a:noFill/>
          <a:ln cap="flat" cmpd="sng" w="1524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4000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Conjunctive Adverbs: Beginning, Middle, and End</a:t>
            </a:r>
          </a:p>
        </p:txBody>
      </p:sp>
      <p:sp>
        <p:nvSpPr>
          <p:cNvPr id="299" name="Shape 299"/>
          <p:cNvSpPr txBox="1"/>
          <p:nvPr/>
        </p:nvSpPr>
        <p:spPr>
          <a:xfrm>
            <a:off x="640575" y="1513350"/>
            <a:ext cx="7715400" cy="19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457200" lvl="0" marL="457200" rtl="0">
              <a:spcBef>
                <a:spcPts val="0"/>
              </a:spcBef>
              <a:buClr>
                <a:schemeClr val="lt1"/>
              </a:buClr>
              <a:buSzPct val="100000"/>
              <a:buFont typeface="Yanone Kaffeesatz"/>
              <a:buChar char="●"/>
            </a:pPr>
            <a:r>
              <a:rPr lang="en" sz="3600">
                <a:solidFill>
                  <a:schemeClr val="lt1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Spongebob is handsome; moreover, he is clever.</a:t>
            </a:r>
          </a:p>
          <a:p>
            <a:pPr indent="-457200" lvl="0" marL="457200" rtl="0">
              <a:spcBef>
                <a:spcPts val="0"/>
              </a:spcBef>
              <a:buClr>
                <a:schemeClr val="lt1"/>
              </a:buClr>
              <a:buSzPct val="100000"/>
              <a:buFont typeface="Yanone Kaffeesatz"/>
              <a:buChar char="●"/>
            </a:pPr>
            <a:r>
              <a:rPr lang="en" sz="3600">
                <a:solidFill>
                  <a:schemeClr val="lt1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Spongebob is handsome; he is, moreover, clever.</a:t>
            </a:r>
          </a:p>
          <a:p>
            <a:pPr indent="-457200" lvl="0" marL="457200">
              <a:spcBef>
                <a:spcPts val="0"/>
              </a:spcBef>
              <a:buClr>
                <a:schemeClr val="lt1"/>
              </a:buClr>
              <a:buSzPct val="100000"/>
              <a:buFont typeface="Yanone Kaffeesatz"/>
              <a:buChar char="●"/>
            </a:pPr>
            <a:r>
              <a:rPr lang="en" sz="3600">
                <a:solidFill>
                  <a:schemeClr val="lt1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Spongebob is handsome; he is clever, moreover.</a:t>
            </a:r>
          </a:p>
        </p:txBody>
      </p:sp>
      <p:cxnSp>
        <p:nvCxnSpPr>
          <p:cNvPr id="300" name="Shape 300"/>
          <p:cNvCxnSpPr/>
          <p:nvPr/>
        </p:nvCxnSpPr>
        <p:spPr>
          <a:xfrm flipH="1" rot="10800000">
            <a:off x="2103000" y="4094375"/>
            <a:ext cx="473400" cy="93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301" name="Shape 301"/>
          <p:cNvCxnSpPr/>
          <p:nvPr/>
        </p:nvCxnSpPr>
        <p:spPr>
          <a:xfrm flipH="1" rot="10800000">
            <a:off x="2186325" y="4345025"/>
            <a:ext cx="427200" cy="93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302" name="Shape 302"/>
          <p:cNvCxnSpPr/>
          <p:nvPr/>
        </p:nvCxnSpPr>
        <p:spPr>
          <a:xfrm>
            <a:off x="2325825" y="4595725"/>
            <a:ext cx="2877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/>
          <p:nvPr/>
        </p:nvSpPr>
        <p:spPr>
          <a:xfrm>
            <a:off x="1909500" y="148550"/>
            <a:ext cx="5325000" cy="742800"/>
          </a:xfrm>
          <a:prstGeom prst="rect">
            <a:avLst/>
          </a:prstGeom>
          <a:noFill/>
          <a:ln cap="flat" cmpd="sng" w="1524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200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Compound Sentences</a:t>
            </a:r>
          </a:p>
        </p:txBody>
      </p:sp>
      <p:sp>
        <p:nvSpPr>
          <p:cNvPr id="308" name="Shape 308"/>
          <p:cNvSpPr/>
          <p:nvPr/>
        </p:nvSpPr>
        <p:spPr>
          <a:xfrm>
            <a:off x="120675" y="1123475"/>
            <a:ext cx="7455300" cy="3945900"/>
          </a:xfrm>
          <a:prstGeom prst="wedgeEllipseCallout">
            <a:avLst>
              <a:gd fmla="val 52491" name="adj1"/>
              <a:gd fmla="val 17056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600">
                <a:latin typeface="Yanone Kaffeesatz"/>
                <a:ea typeface="Yanone Kaffeesatz"/>
                <a:cs typeface="Yanone Kaffeesatz"/>
                <a:sym typeface="Yanone Kaffeesatz"/>
              </a:rPr>
              <a:t>  </a:t>
            </a:r>
            <a:r>
              <a:rPr lang="en" sz="2400">
                <a:latin typeface="Yanone Kaffeesatz"/>
                <a:ea typeface="Yanone Kaffeesatz"/>
                <a:cs typeface="Yanone Kaffeesatz"/>
                <a:sym typeface="Yanone Kaffeesatz"/>
              </a:rPr>
              <a:t> </a:t>
            </a:r>
          </a:p>
        </p:txBody>
      </p:sp>
      <p:pic>
        <p:nvPicPr>
          <p:cNvPr id="309" name="Shape 3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5170" y="3027324"/>
            <a:ext cx="1877024" cy="2042049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Shape 310"/>
          <p:cNvSpPr txBox="1"/>
          <p:nvPr/>
        </p:nvSpPr>
        <p:spPr>
          <a:xfrm>
            <a:off x="649900" y="1829000"/>
            <a:ext cx="7018800" cy="24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 Remember! The compound sentence patterns are:</a:t>
            </a:r>
          </a:p>
          <a:p>
            <a:pPr indent="-3937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Yanone Kaffeesatz"/>
              <a:buChar char="●"/>
            </a:pPr>
            <a:r>
              <a:rPr lang="en" sz="2600">
                <a:solidFill>
                  <a:schemeClr val="dk1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I ; I     Patrick went to the store; he bought milk.</a:t>
            </a:r>
          </a:p>
          <a:p>
            <a:pPr indent="-3937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Yanone Kaffeesatz"/>
              <a:buChar char="●"/>
            </a:pPr>
            <a:r>
              <a:rPr lang="en" sz="2600">
                <a:solidFill>
                  <a:schemeClr val="dk1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I, c I   Patrick went to the store, and he bought milk.</a:t>
            </a:r>
          </a:p>
          <a:p>
            <a:pPr indent="-393700" lvl="0" marL="457200">
              <a:spcBef>
                <a:spcPts val="0"/>
              </a:spcBef>
              <a:buClr>
                <a:schemeClr val="dk1"/>
              </a:buClr>
              <a:buSzPct val="100000"/>
              <a:buFont typeface="Yanone Kaffeesatz"/>
              <a:buChar char="●"/>
            </a:pPr>
            <a:r>
              <a:rPr lang="en" sz="2600">
                <a:solidFill>
                  <a:schemeClr val="dk1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I ; ca, I  Patrick went to the store; however, he didn’t buy milk.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4294967295" type="ctrTitle"/>
          </p:nvPr>
        </p:nvSpPr>
        <p:spPr>
          <a:xfrm>
            <a:off x="135450" y="194425"/>
            <a:ext cx="5862300" cy="1071900"/>
          </a:xfrm>
          <a:prstGeom prst="rect">
            <a:avLst/>
          </a:prstGeom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b="1" lang="en" sz="5200">
                <a:solidFill>
                  <a:schemeClr val="lt1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Compound Sentences: Terms</a:t>
            </a:r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 sz="4800" u="sng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2" name="Shape 52"/>
          <p:cNvSpPr txBox="1"/>
          <p:nvPr/>
        </p:nvSpPr>
        <p:spPr>
          <a:xfrm>
            <a:off x="401250" y="1541200"/>
            <a:ext cx="8341500" cy="33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chemeClr val="lt1"/>
              </a:buClr>
              <a:buSzPct val="100000"/>
              <a:buFont typeface="Yanone Kaffeesatz"/>
              <a:buChar char="●"/>
            </a:pPr>
            <a:r>
              <a:rPr lang="en" sz="3000">
                <a:solidFill>
                  <a:schemeClr val="lt1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An</a:t>
            </a:r>
            <a:r>
              <a:rPr b="1" lang="en" sz="3000">
                <a:solidFill>
                  <a:schemeClr val="lt1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 </a:t>
            </a:r>
            <a:r>
              <a:rPr b="1" lang="en" sz="3000" u="sng">
                <a:solidFill>
                  <a:schemeClr val="lt1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independent clause</a:t>
            </a:r>
            <a:r>
              <a:rPr lang="en" sz="3000">
                <a:solidFill>
                  <a:schemeClr val="lt1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 is a simple sentence; it can stand alone. It contains a subject and a verb, and is a complete thought.</a:t>
            </a:r>
          </a:p>
          <a:p>
            <a:pPr indent="-419100" lvl="0" marL="457200" rtl="0">
              <a:spcBef>
                <a:spcPts val="0"/>
              </a:spcBef>
              <a:buClr>
                <a:schemeClr val="lt1"/>
              </a:buClr>
              <a:buSzPct val="100000"/>
              <a:buFont typeface="Yanone Kaffeesatz"/>
              <a:buChar char="●"/>
            </a:pPr>
            <a:r>
              <a:rPr lang="en" sz="3000">
                <a:solidFill>
                  <a:schemeClr val="lt1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A </a:t>
            </a:r>
            <a:r>
              <a:rPr b="1" lang="en" sz="3000" u="sng">
                <a:solidFill>
                  <a:schemeClr val="lt1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coordinating conjunction</a:t>
            </a:r>
            <a:r>
              <a:rPr lang="en" sz="3000">
                <a:solidFill>
                  <a:schemeClr val="lt1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 connects words, phrases, and clauses.</a:t>
            </a:r>
          </a:p>
          <a:p>
            <a:pPr indent="-419100" lvl="0" marL="457200" rtl="0">
              <a:spcBef>
                <a:spcPts val="0"/>
              </a:spcBef>
              <a:buClr>
                <a:schemeClr val="lt1"/>
              </a:buClr>
              <a:buSzPct val="100000"/>
              <a:buFont typeface="Yanone Kaffeesatz"/>
              <a:buChar char="●"/>
            </a:pPr>
            <a:r>
              <a:rPr lang="en" sz="3000">
                <a:solidFill>
                  <a:schemeClr val="lt1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A </a:t>
            </a:r>
            <a:r>
              <a:rPr b="1" lang="en" sz="3000" u="sng">
                <a:solidFill>
                  <a:schemeClr val="lt1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conjunctive adverb</a:t>
            </a:r>
            <a:r>
              <a:rPr lang="en" sz="3000">
                <a:solidFill>
                  <a:schemeClr val="lt1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 is an adverb that connects two independent clauses. They show relationships like cause and effect, sequence, contrast, and comparison.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FFFFFF"/>
              </a:solidFill>
              <a:latin typeface="Yanone Kaffeesatz"/>
              <a:ea typeface="Yanone Kaffeesatz"/>
              <a:cs typeface="Yanone Kaffeesatz"/>
              <a:sym typeface="Yanone Kaffeesatz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FFFFFF"/>
              </a:solidFill>
              <a:latin typeface="Yanone Kaffeesatz"/>
              <a:ea typeface="Yanone Kaffeesatz"/>
              <a:cs typeface="Yanone Kaffeesatz"/>
              <a:sym typeface="Yanone Kaffeesatz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idx="4294967295" type="subTitle"/>
          </p:nvPr>
        </p:nvSpPr>
        <p:spPr>
          <a:xfrm rot="-5400000">
            <a:off x="-2079875" y="2172225"/>
            <a:ext cx="5087700" cy="78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lang="en" sz="5000">
                <a:latin typeface="Oswald"/>
                <a:ea typeface="Oswald"/>
                <a:cs typeface="Oswald"/>
                <a:sym typeface="Oswald"/>
              </a:rPr>
              <a:t>COMMA RULES</a:t>
            </a:r>
          </a:p>
        </p:txBody>
      </p:sp>
      <p:sp>
        <p:nvSpPr>
          <p:cNvPr id="58" name="Shape 58"/>
          <p:cNvSpPr txBox="1"/>
          <p:nvPr/>
        </p:nvSpPr>
        <p:spPr>
          <a:xfrm>
            <a:off x="1334500" y="-53025"/>
            <a:ext cx="7671000" cy="51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chemeClr val="lt1"/>
              </a:buClr>
              <a:buSzPct val="100000"/>
              <a:buFont typeface="Yanone Kaffeesatz"/>
              <a:buAutoNum type="arabicPeriod"/>
            </a:pPr>
            <a:r>
              <a:rPr lang="en" sz="3000">
                <a:solidFill>
                  <a:schemeClr val="lt1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Use a comma between two independent clauses that are joined by a coordinating conjunction.</a:t>
            </a:r>
          </a:p>
          <a:p>
            <a:pPr indent="-419100" lvl="1" marL="914400" rtl="0">
              <a:spcBef>
                <a:spcPts val="0"/>
              </a:spcBef>
              <a:buClr>
                <a:schemeClr val="lt1"/>
              </a:buClr>
              <a:buSzPct val="100000"/>
              <a:buFont typeface="Yanone Kaffeesatz"/>
              <a:buChar char="○"/>
            </a:pPr>
            <a:r>
              <a:rPr lang="en" sz="3000">
                <a:solidFill>
                  <a:schemeClr val="lt1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Coordinating Conjunction = FANBOYS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600">
              <a:solidFill>
                <a:schemeClr val="lt1"/>
              </a:solidFill>
              <a:latin typeface="Yanone Kaffeesatz"/>
              <a:ea typeface="Yanone Kaffeesatz"/>
              <a:cs typeface="Yanone Kaffeesatz"/>
              <a:sym typeface="Yanone Kaffeesatz"/>
            </a:endParaRPr>
          </a:p>
          <a:p>
            <a:pPr indent="-419100" lvl="1" marL="914400" rtl="0">
              <a:spcBef>
                <a:spcPts val="0"/>
              </a:spcBef>
              <a:buClr>
                <a:schemeClr val="lt1"/>
              </a:buClr>
              <a:buSzPct val="100000"/>
              <a:buFont typeface="Yanone Kaffeesatz"/>
              <a:buChar char="○"/>
            </a:pPr>
            <a:r>
              <a:rPr lang="en" sz="3000">
                <a:solidFill>
                  <a:schemeClr val="lt1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Example: I ran to the store, but  I did not buy anything.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 sz="600">
              <a:solidFill>
                <a:schemeClr val="lt1"/>
              </a:solidFill>
              <a:latin typeface="Yanone Kaffeesatz"/>
              <a:ea typeface="Yanone Kaffeesatz"/>
              <a:cs typeface="Yanone Kaffeesatz"/>
              <a:sym typeface="Yanone Kaffeesatz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600">
              <a:solidFill>
                <a:schemeClr val="lt1"/>
              </a:solidFill>
              <a:latin typeface="Yanone Kaffeesatz"/>
              <a:ea typeface="Yanone Kaffeesatz"/>
              <a:cs typeface="Yanone Kaffeesatz"/>
              <a:sym typeface="Yanone Kaffeesatz"/>
            </a:endParaRPr>
          </a:p>
          <a:p>
            <a:pPr indent="-419100" lvl="0" marL="457200" rtl="0">
              <a:spcBef>
                <a:spcPts val="0"/>
              </a:spcBef>
              <a:buClr>
                <a:schemeClr val="lt1"/>
              </a:buClr>
              <a:buSzPct val="100000"/>
              <a:buFont typeface="Yanone Kaffeesatz"/>
              <a:buAutoNum type="arabicPeriod"/>
            </a:pPr>
            <a:r>
              <a:rPr lang="en" sz="3000">
                <a:solidFill>
                  <a:schemeClr val="lt1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Do NOT use a comma between compound subjects or compound verbs.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600">
              <a:solidFill>
                <a:schemeClr val="lt1"/>
              </a:solidFill>
              <a:latin typeface="Yanone Kaffeesatz"/>
              <a:ea typeface="Yanone Kaffeesatz"/>
              <a:cs typeface="Yanone Kaffeesatz"/>
              <a:sym typeface="Yanone Kaffeesatz"/>
            </a:endParaRPr>
          </a:p>
          <a:p>
            <a:pPr indent="-419100" lvl="1" marL="914400" rtl="0">
              <a:spcBef>
                <a:spcPts val="0"/>
              </a:spcBef>
              <a:buClr>
                <a:schemeClr val="lt1"/>
              </a:buClr>
              <a:buSzPct val="100000"/>
              <a:buFont typeface="Yanone Kaffeesatz"/>
              <a:buChar char="○"/>
            </a:pPr>
            <a:r>
              <a:rPr lang="en" sz="3000">
                <a:solidFill>
                  <a:schemeClr val="lt1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Example: I ran to the store and bought milk.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 sz="600">
              <a:solidFill>
                <a:schemeClr val="lt1"/>
              </a:solidFill>
              <a:latin typeface="Yanone Kaffeesatz"/>
              <a:ea typeface="Yanone Kaffeesatz"/>
              <a:cs typeface="Yanone Kaffeesatz"/>
              <a:sym typeface="Yanone Kaffeesatz"/>
            </a:endParaRPr>
          </a:p>
          <a:p>
            <a:pPr indent="-419100" lvl="0" marL="457200" rtl="0">
              <a:spcBef>
                <a:spcPts val="0"/>
              </a:spcBef>
              <a:buClr>
                <a:schemeClr val="lt1"/>
              </a:buClr>
              <a:buSzPct val="100000"/>
              <a:buFont typeface="Yanone Kaffeesatz"/>
              <a:buAutoNum type="arabicPeriod"/>
            </a:pPr>
            <a:r>
              <a:rPr lang="en" sz="3000">
                <a:solidFill>
                  <a:schemeClr val="lt1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Use a comma after a conjunctive adverb.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600">
              <a:solidFill>
                <a:schemeClr val="lt1"/>
              </a:solidFill>
              <a:latin typeface="Yanone Kaffeesatz"/>
              <a:ea typeface="Yanone Kaffeesatz"/>
              <a:cs typeface="Yanone Kaffeesatz"/>
              <a:sym typeface="Yanone Kaffeesatz"/>
            </a:endParaRPr>
          </a:p>
          <a:p>
            <a:pPr indent="-419100" lvl="1" marL="914400">
              <a:spcBef>
                <a:spcPts val="0"/>
              </a:spcBef>
              <a:buClr>
                <a:schemeClr val="lt1"/>
              </a:buClr>
              <a:buSzPct val="100000"/>
              <a:buFont typeface="Yanone Kaffeesatz"/>
              <a:buChar char="○"/>
            </a:pPr>
            <a:r>
              <a:rPr lang="en" sz="3000">
                <a:solidFill>
                  <a:schemeClr val="lt1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Example: I ran to the store; however, I did not buy milk.</a:t>
            </a:r>
          </a:p>
        </p:txBody>
      </p:sp>
      <p:grpSp>
        <p:nvGrpSpPr>
          <p:cNvPr id="59" name="Shape 59"/>
          <p:cNvGrpSpPr/>
          <p:nvPr/>
        </p:nvGrpSpPr>
        <p:grpSpPr>
          <a:xfrm>
            <a:off x="947125" y="180886"/>
            <a:ext cx="207450" cy="4781738"/>
            <a:chOff x="989950" y="371175"/>
            <a:chExt cx="207450" cy="4330500"/>
          </a:xfrm>
        </p:grpSpPr>
        <p:cxnSp>
          <p:nvCxnSpPr>
            <p:cNvPr id="60" name="Shape 60"/>
            <p:cNvCxnSpPr/>
            <p:nvPr/>
          </p:nvCxnSpPr>
          <p:spPr>
            <a:xfrm flipH="1">
              <a:off x="989950" y="371175"/>
              <a:ext cx="8700" cy="4330500"/>
            </a:xfrm>
            <a:prstGeom prst="straightConnector1">
              <a:avLst/>
            </a:prstGeom>
            <a:noFill/>
            <a:ln cap="flat" cmpd="sng" w="38100">
              <a:solidFill>
                <a:srgbClr val="FFFFFF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61" name="Shape 61"/>
            <p:cNvCxnSpPr/>
            <p:nvPr/>
          </p:nvCxnSpPr>
          <p:spPr>
            <a:xfrm flipH="1">
              <a:off x="1089325" y="371175"/>
              <a:ext cx="8700" cy="4330500"/>
            </a:xfrm>
            <a:prstGeom prst="straightConnector1">
              <a:avLst/>
            </a:prstGeom>
            <a:noFill/>
            <a:ln cap="flat" cmpd="sng" w="38100">
              <a:solidFill>
                <a:srgbClr val="FFFFFF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62" name="Shape 62"/>
            <p:cNvCxnSpPr/>
            <p:nvPr/>
          </p:nvCxnSpPr>
          <p:spPr>
            <a:xfrm flipH="1">
              <a:off x="1188700" y="371175"/>
              <a:ext cx="8700" cy="4330500"/>
            </a:xfrm>
            <a:prstGeom prst="straightConnector1">
              <a:avLst/>
            </a:prstGeom>
            <a:noFill/>
            <a:ln cap="flat" cmpd="sng" w="38100">
              <a:solidFill>
                <a:srgbClr val="FFFFFF"/>
              </a:solidFill>
              <a:prstDash val="solid"/>
              <a:round/>
              <a:headEnd len="lg" w="lg" type="none"/>
              <a:tailEnd len="lg" w="lg" type="none"/>
            </a:ln>
          </p:spPr>
        </p:cxn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idx="4294967295" type="subTitle"/>
          </p:nvPr>
        </p:nvSpPr>
        <p:spPr>
          <a:xfrm rot="-5400000">
            <a:off x="-1539575" y="1771024"/>
            <a:ext cx="4722000" cy="1495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lang="en" sz="4800">
                <a:latin typeface="Oswald"/>
                <a:ea typeface="Oswald"/>
                <a:cs typeface="Oswald"/>
                <a:sym typeface="Oswald"/>
              </a:rPr>
              <a:t>SEMICOLON RULES</a:t>
            </a:r>
          </a:p>
        </p:txBody>
      </p:sp>
      <p:grpSp>
        <p:nvGrpSpPr>
          <p:cNvPr id="68" name="Shape 68"/>
          <p:cNvGrpSpPr/>
          <p:nvPr/>
        </p:nvGrpSpPr>
        <p:grpSpPr>
          <a:xfrm>
            <a:off x="989950" y="371175"/>
            <a:ext cx="207450" cy="4330500"/>
            <a:chOff x="989950" y="371175"/>
            <a:chExt cx="207450" cy="4330500"/>
          </a:xfrm>
        </p:grpSpPr>
        <p:cxnSp>
          <p:nvCxnSpPr>
            <p:cNvPr id="69" name="Shape 69"/>
            <p:cNvCxnSpPr/>
            <p:nvPr/>
          </p:nvCxnSpPr>
          <p:spPr>
            <a:xfrm flipH="1">
              <a:off x="989950" y="371175"/>
              <a:ext cx="8700" cy="4330500"/>
            </a:xfrm>
            <a:prstGeom prst="straightConnector1">
              <a:avLst/>
            </a:prstGeom>
            <a:noFill/>
            <a:ln cap="flat" cmpd="sng" w="38100">
              <a:solidFill>
                <a:srgbClr val="FFFFFF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70" name="Shape 70"/>
            <p:cNvCxnSpPr/>
            <p:nvPr/>
          </p:nvCxnSpPr>
          <p:spPr>
            <a:xfrm flipH="1">
              <a:off x="1089325" y="371175"/>
              <a:ext cx="8700" cy="4330500"/>
            </a:xfrm>
            <a:prstGeom prst="straightConnector1">
              <a:avLst/>
            </a:prstGeom>
            <a:noFill/>
            <a:ln cap="flat" cmpd="sng" w="38100">
              <a:solidFill>
                <a:srgbClr val="FFFFFF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71" name="Shape 71"/>
            <p:cNvCxnSpPr/>
            <p:nvPr/>
          </p:nvCxnSpPr>
          <p:spPr>
            <a:xfrm flipH="1">
              <a:off x="1188700" y="371175"/>
              <a:ext cx="8700" cy="4330500"/>
            </a:xfrm>
            <a:prstGeom prst="straightConnector1">
              <a:avLst/>
            </a:prstGeom>
            <a:noFill/>
            <a:ln cap="flat" cmpd="sng" w="38100">
              <a:solidFill>
                <a:srgbClr val="FFFFFF"/>
              </a:solidFill>
              <a:prstDash val="solid"/>
              <a:round/>
              <a:headEnd len="lg" w="lg" type="none"/>
              <a:tailEnd len="lg" w="lg" type="none"/>
            </a:ln>
          </p:spPr>
        </p:cxnSp>
      </p:grpSp>
      <p:sp>
        <p:nvSpPr>
          <p:cNvPr id="72" name="Shape 72"/>
          <p:cNvSpPr txBox="1"/>
          <p:nvPr/>
        </p:nvSpPr>
        <p:spPr>
          <a:xfrm>
            <a:off x="1422825" y="-552800"/>
            <a:ext cx="7610700" cy="433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chemeClr val="lt1"/>
              </a:buClr>
              <a:buSzPct val="100000"/>
              <a:buFont typeface="Yanone Kaffeesatz"/>
              <a:buChar char="●"/>
            </a:pPr>
            <a:r>
              <a:rPr lang="en" sz="3000">
                <a:solidFill>
                  <a:schemeClr val="lt1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Use a semicolon to join two or more closely related independent clauses that are not connected with a coordinating conjunction (FANBOYS).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chemeClr val="lt1"/>
              </a:solidFill>
              <a:latin typeface="Yanone Kaffeesatz"/>
              <a:ea typeface="Yanone Kaffeesatz"/>
              <a:cs typeface="Yanone Kaffeesatz"/>
              <a:sym typeface="Yanone Kaffeesatz"/>
            </a:endParaRPr>
          </a:p>
          <a:p>
            <a:pPr indent="0" lvl="0" marL="457200" rtl="0">
              <a:spcBef>
                <a:spcPts val="0"/>
              </a:spcBef>
              <a:buNone/>
            </a:pPr>
            <a:r>
              <a:rPr b="1" lang="en" sz="3600">
                <a:solidFill>
                  <a:schemeClr val="lt1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Example: I ran to the store; I bought milk.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chemeClr val="lt1"/>
              </a:solidFill>
              <a:latin typeface="Yanone Kaffeesatz"/>
              <a:ea typeface="Yanone Kaffeesatz"/>
              <a:cs typeface="Yanone Kaffeesatz"/>
              <a:sym typeface="Yanone Kaffeesatz"/>
            </a:endParaRPr>
          </a:p>
        </p:txBody>
      </p:sp>
      <p:pic>
        <p:nvPicPr>
          <p:cNvPr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2625" y="2723124"/>
            <a:ext cx="2846450" cy="187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idx="4294967295" type="subTitle"/>
          </p:nvPr>
        </p:nvSpPr>
        <p:spPr>
          <a:xfrm rot="-5400000">
            <a:off x="-1539575" y="1771024"/>
            <a:ext cx="4722000" cy="1495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lang="en" sz="4800">
                <a:latin typeface="Oswald"/>
                <a:ea typeface="Oswald"/>
                <a:cs typeface="Oswald"/>
                <a:sym typeface="Oswald"/>
              </a:rPr>
              <a:t>SEMICOLON RULES</a:t>
            </a:r>
          </a:p>
        </p:txBody>
      </p:sp>
      <p:grpSp>
        <p:nvGrpSpPr>
          <p:cNvPr id="79" name="Shape 79"/>
          <p:cNvGrpSpPr/>
          <p:nvPr/>
        </p:nvGrpSpPr>
        <p:grpSpPr>
          <a:xfrm>
            <a:off x="989950" y="371175"/>
            <a:ext cx="207450" cy="4330500"/>
            <a:chOff x="989950" y="371175"/>
            <a:chExt cx="207450" cy="4330500"/>
          </a:xfrm>
        </p:grpSpPr>
        <p:cxnSp>
          <p:nvCxnSpPr>
            <p:cNvPr id="80" name="Shape 80"/>
            <p:cNvCxnSpPr/>
            <p:nvPr/>
          </p:nvCxnSpPr>
          <p:spPr>
            <a:xfrm flipH="1">
              <a:off x="989950" y="371175"/>
              <a:ext cx="8700" cy="4330500"/>
            </a:xfrm>
            <a:prstGeom prst="straightConnector1">
              <a:avLst/>
            </a:prstGeom>
            <a:noFill/>
            <a:ln cap="flat" cmpd="sng" w="38100">
              <a:solidFill>
                <a:srgbClr val="FFFFFF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81" name="Shape 81"/>
            <p:cNvCxnSpPr/>
            <p:nvPr/>
          </p:nvCxnSpPr>
          <p:spPr>
            <a:xfrm flipH="1">
              <a:off x="1089325" y="371175"/>
              <a:ext cx="8700" cy="4330500"/>
            </a:xfrm>
            <a:prstGeom prst="straightConnector1">
              <a:avLst/>
            </a:prstGeom>
            <a:noFill/>
            <a:ln cap="flat" cmpd="sng" w="38100">
              <a:solidFill>
                <a:srgbClr val="FFFFFF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82" name="Shape 82"/>
            <p:cNvCxnSpPr/>
            <p:nvPr/>
          </p:nvCxnSpPr>
          <p:spPr>
            <a:xfrm flipH="1">
              <a:off x="1188700" y="371175"/>
              <a:ext cx="8700" cy="4330500"/>
            </a:xfrm>
            <a:prstGeom prst="straightConnector1">
              <a:avLst/>
            </a:prstGeom>
            <a:noFill/>
            <a:ln cap="flat" cmpd="sng" w="38100">
              <a:solidFill>
                <a:srgbClr val="FFFFFF"/>
              </a:solidFill>
              <a:prstDash val="solid"/>
              <a:round/>
              <a:headEnd len="lg" w="lg" type="none"/>
              <a:tailEnd len="lg" w="lg" type="none"/>
            </a:ln>
          </p:spPr>
        </p:cxnSp>
      </p:grpSp>
      <p:graphicFrame>
        <p:nvGraphicFramePr>
          <p:cNvPr id="83" name="Shape 83"/>
          <p:cNvGraphicFramePr/>
          <p:nvPr/>
        </p:nvGraphicFramePr>
        <p:xfrm>
          <a:off x="1569175" y="3051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{6F3C5266-33CA-4FD3-A367-3A9711693FBE}</a:tableStyleId>
              </a:tblPr>
              <a:tblGrid>
                <a:gridCol w="1747100"/>
                <a:gridCol w="1747100"/>
                <a:gridCol w="1747100"/>
                <a:gridCol w="1747100"/>
              </a:tblGrid>
              <a:tr h="850225"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3000">
                          <a:solidFill>
                            <a:schemeClr val="lt1"/>
                          </a:solidFill>
                          <a:latin typeface="Yanone Kaffeesatz"/>
                          <a:ea typeface="Yanone Kaffeesatz"/>
                          <a:cs typeface="Yanone Kaffeesatz"/>
                          <a:sym typeface="Yanone Kaffeesatz"/>
                        </a:rPr>
                        <a:t>also</a:t>
                      </a:r>
                    </a:p>
                  </a:txBody>
                  <a:tcPr marT="91425" marB="91425" marR="91425" marL="91425" anchor="ctr">
                    <a:lnL cap="flat" cmpd="sng" w="1143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143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143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143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3000">
                          <a:solidFill>
                            <a:schemeClr val="lt1"/>
                          </a:solidFill>
                          <a:latin typeface="Yanone Kaffeesatz"/>
                          <a:ea typeface="Yanone Kaffeesatz"/>
                          <a:cs typeface="Yanone Kaffeesatz"/>
                          <a:sym typeface="Yanone Kaffeesatz"/>
                        </a:rPr>
                        <a:t>beside</a:t>
                      </a:r>
                    </a:p>
                  </a:txBody>
                  <a:tcPr marT="91425" marB="91425" marR="91425" marL="91425" anchor="ctr">
                    <a:lnL cap="flat" cmpd="sng" w="1143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143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143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143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3000">
                          <a:solidFill>
                            <a:schemeClr val="lt1"/>
                          </a:solidFill>
                          <a:latin typeface="Yanone Kaffeesatz"/>
                          <a:ea typeface="Yanone Kaffeesatz"/>
                          <a:cs typeface="Yanone Kaffeesatz"/>
                          <a:sym typeface="Yanone Kaffeesatz"/>
                        </a:rPr>
                        <a:t>however</a:t>
                      </a:r>
                    </a:p>
                  </a:txBody>
                  <a:tcPr marT="91425" marB="91425" marR="91425" marL="91425" anchor="ctr">
                    <a:lnL cap="flat" cmpd="sng" w="1143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143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143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143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3000">
                          <a:solidFill>
                            <a:schemeClr val="lt1"/>
                          </a:solidFill>
                          <a:latin typeface="Yanone Kaffeesatz"/>
                          <a:ea typeface="Yanone Kaffeesatz"/>
                          <a:cs typeface="Yanone Kaffeesatz"/>
                          <a:sym typeface="Yanone Kaffeesatz"/>
                        </a:rPr>
                        <a:t>instead</a:t>
                      </a:r>
                    </a:p>
                  </a:txBody>
                  <a:tcPr marT="91425" marB="91425" marR="91425" marL="91425" anchor="ctr">
                    <a:lnL cap="flat" cmpd="sng" w="1143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143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143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143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799700"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3000">
                          <a:solidFill>
                            <a:schemeClr val="lt1"/>
                          </a:solidFill>
                          <a:latin typeface="Yanone Kaffeesatz"/>
                          <a:ea typeface="Yanone Kaffeesatz"/>
                          <a:cs typeface="Yanone Kaffeesatz"/>
                          <a:sym typeface="Yanone Kaffeesatz"/>
                        </a:rPr>
                        <a:t>meanwhile</a:t>
                      </a:r>
                    </a:p>
                  </a:txBody>
                  <a:tcPr marT="91425" marB="91425" marR="91425" marL="91425" anchor="ctr">
                    <a:lnL cap="flat" cmpd="sng" w="1143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143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143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143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3000">
                          <a:solidFill>
                            <a:schemeClr val="lt1"/>
                          </a:solidFill>
                          <a:latin typeface="Yanone Kaffeesatz"/>
                          <a:ea typeface="Yanone Kaffeesatz"/>
                          <a:cs typeface="Yanone Kaffeesatz"/>
                          <a:sym typeface="Yanone Kaffeesatz"/>
                        </a:rPr>
                        <a:t>then</a:t>
                      </a:r>
                    </a:p>
                  </a:txBody>
                  <a:tcPr marT="91425" marB="91425" marR="91425" marL="91425" anchor="ctr">
                    <a:lnL cap="flat" cmpd="sng" w="1143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143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143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143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3000">
                          <a:solidFill>
                            <a:schemeClr val="lt1"/>
                          </a:solidFill>
                          <a:latin typeface="Yanone Kaffeesatz"/>
                          <a:ea typeface="Yanone Kaffeesatz"/>
                          <a:cs typeface="Yanone Kaffeesatz"/>
                          <a:sym typeface="Yanone Kaffeesatz"/>
                        </a:rPr>
                        <a:t>therefore</a:t>
                      </a:r>
                    </a:p>
                  </a:txBody>
                  <a:tcPr marT="91425" marB="91425" marR="91425" marL="91425" anchor="ctr">
                    <a:lnL cap="flat" cmpd="sng" w="1143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143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143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143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3000">
                        <a:solidFill>
                          <a:schemeClr val="lt1"/>
                        </a:solidFill>
                        <a:latin typeface="Yanone Kaffeesatz"/>
                        <a:ea typeface="Yanone Kaffeesatz"/>
                        <a:cs typeface="Yanone Kaffeesatz"/>
                        <a:sym typeface="Yanone Kaffeesatz"/>
                      </a:endParaRPr>
                    </a:p>
                  </a:txBody>
                  <a:tcPr marT="91425" marB="91425" marR="91425" marL="91425" anchor="ctr">
                    <a:lnL cap="flat" cmpd="sng" w="1143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143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143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143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  <p:sp>
        <p:nvSpPr>
          <p:cNvPr id="84" name="Shape 84"/>
          <p:cNvSpPr txBox="1"/>
          <p:nvPr/>
        </p:nvSpPr>
        <p:spPr>
          <a:xfrm>
            <a:off x="1476200" y="371175"/>
            <a:ext cx="7337400" cy="30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chemeClr val="lt1"/>
              </a:buClr>
              <a:buSzPct val="100000"/>
              <a:buFont typeface="Yanone Kaffeesatz"/>
              <a:buChar char="●"/>
            </a:pPr>
            <a:r>
              <a:rPr lang="en" sz="3000">
                <a:solidFill>
                  <a:schemeClr val="lt1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A </a:t>
            </a:r>
            <a:r>
              <a:rPr b="1" lang="en" sz="3000">
                <a:solidFill>
                  <a:schemeClr val="lt1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conjunctive adverb</a:t>
            </a:r>
            <a:r>
              <a:rPr lang="en" sz="3000">
                <a:solidFill>
                  <a:schemeClr val="lt1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 is an adverb that connects two independent clauses. They show relationships like cause and effect, sequence, contrast, and comparison.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chemeClr val="lt1"/>
              </a:solidFill>
              <a:latin typeface="Yanone Kaffeesatz"/>
              <a:ea typeface="Yanone Kaffeesatz"/>
              <a:cs typeface="Yanone Kaffeesatz"/>
              <a:sym typeface="Yanone Kaffeesatz"/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b="1" lang="en" sz="3000">
                <a:solidFill>
                  <a:schemeClr val="lt1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Common Conjunctive Adverbs: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idx="4294967295" type="subTitle"/>
          </p:nvPr>
        </p:nvSpPr>
        <p:spPr>
          <a:xfrm rot="-5400000">
            <a:off x="-1539575" y="1771024"/>
            <a:ext cx="4722000" cy="1495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lang="en" sz="4800">
                <a:latin typeface="Oswald"/>
                <a:ea typeface="Oswald"/>
                <a:cs typeface="Oswald"/>
                <a:sym typeface="Oswald"/>
              </a:rPr>
              <a:t>SEMICOLON RULES</a:t>
            </a:r>
          </a:p>
        </p:txBody>
      </p:sp>
      <p:grpSp>
        <p:nvGrpSpPr>
          <p:cNvPr id="90" name="Shape 90"/>
          <p:cNvGrpSpPr/>
          <p:nvPr/>
        </p:nvGrpSpPr>
        <p:grpSpPr>
          <a:xfrm>
            <a:off x="989950" y="371175"/>
            <a:ext cx="207450" cy="4330500"/>
            <a:chOff x="989950" y="371175"/>
            <a:chExt cx="207450" cy="4330500"/>
          </a:xfrm>
        </p:grpSpPr>
        <p:cxnSp>
          <p:nvCxnSpPr>
            <p:cNvPr id="91" name="Shape 91"/>
            <p:cNvCxnSpPr/>
            <p:nvPr/>
          </p:nvCxnSpPr>
          <p:spPr>
            <a:xfrm flipH="1">
              <a:off x="989950" y="371175"/>
              <a:ext cx="8700" cy="4330500"/>
            </a:xfrm>
            <a:prstGeom prst="straightConnector1">
              <a:avLst/>
            </a:prstGeom>
            <a:noFill/>
            <a:ln cap="flat" cmpd="sng" w="38100">
              <a:solidFill>
                <a:srgbClr val="FFFFFF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92" name="Shape 92"/>
            <p:cNvCxnSpPr/>
            <p:nvPr/>
          </p:nvCxnSpPr>
          <p:spPr>
            <a:xfrm flipH="1">
              <a:off x="1089325" y="371175"/>
              <a:ext cx="8700" cy="4330500"/>
            </a:xfrm>
            <a:prstGeom prst="straightConnector1">
              <a:avLst/>
            </a:prstGeom>
            <a:noFill/>
            <a:ln cap="flat" cmpd="sng" w="38100">
              <a:solidFill>
                <a:srgbClr val="FFFFFF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93" name="Shape 93"/>
            <p:cNvCxnSpPr/>
            <p:nvPr/>
          </p:nvCxnSpPr>
          <p:spPr>
            <a:xfrm flipH="1">
              <a:off x="1188700" y="371175"/>
              <a:ext cx="8700" cy="4330500"/>
            </a:xfrm>
            <a:prstGeom prst="straightConnector1">
              <a:avLst/>
            </a:prstGeom>
            <a:noFill/>
            <a:ln cap="flat" cmpd="sng" w="38100">
              <a:solidFill>
                <a:srgbClr val="FFFFFF"/>
              </a:solidFill>
              <a:prstDash val="solid"/>
              <a:round/>
              <a:headEnd len="lg" w="lg" type="none"/>
              <a:tailEnd len="lg" w="lg" type="none"/>
            </a:ln>
          </p:spPr>
        </p:cxnSp>
      </p:grpSp>
      <p:sp>
        <p:nvSpPr>
          <p:cNvPr id="94" name="Shape 94"/>
          <p:cNvSpPr txBox="1"/>
          <p:nvPr/>
        </p:nvSpPr>
        <p:spPr>
          <a:xfrm>
            <a:off x="1336650" y="371175"/>
            <a:ext cx="7523100" cy="40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>
              <a:spcBef>
                <a:spcPts val="0"/>
              </a:spcBef>
              <a:buClr>
                <a:schemeClr val="lt1"/>
              </a:buClr>
              <a:buSzPct val="100000"/>
              <a:buFont typeface="Yanone Kaffeesatz"/>
              <a:buChar char="●"/>
            </a:pPr>
            <a:r>
              <a:rPr lang="en" sz="3000">
                <a:solidFill>
                  <a:schemeClr val="lt1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A semicolon is used before a conjunctive adverb when it connects two independent clauses in a compound sentence.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chemeClr val="lt1"/>
              </a:solidFill>
              <a:latin typeface="Yanone Kaffeesatz"/>
              <a:ea typeface="Yanone Kaffeesatz"/>
              <a:cs typeface="Yanone Kaffeesatz"/>
              <a:sym typeface="Yanone Kaffeesatz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rPr b="1" lang="en" sz="3000">
                <a:solidFill>
                  <a:schemeClr val="lt1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Example: I ran to the store; however, I forgot to buy milk.</a:t>
            </a:r>
          </a:p>
        </p:txBody>
      </p:sp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6312" y="2923400"/>
            <a:ext cx="2963774" cy="1778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idx="4294967295" type="subTitle"/>
          </p:nvPr>
        </p:nvSpPr>
        <p:spPr>
          <a:xfrm rot="-5400000">
            <a:off x="-2079875" y="2172225"/>
            <a:ext cx="5087700" cy="78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7500"/>
              <a:buFont typeface="Arial"/>
              <a:buNone/>
            </a:pPr>
            <a:r>
              <a:rPr b="1" lang="en" sz="4000">
                <a:latin typeface="Oswald"/>
                <a:ea typeface="Oswald"/>
                <a:cs typeface="Oswald"/>
                <a:sym typeface="Oswald"/>
              </a:rPr>
              <a:t>COMPOUND SENTENCES</a:t>
            </a:r>
          </a:p>
        </p:txBody>
      </p:sp>
      <p:sp>
        <p:nvSpPr>
          <p:cNvPr id="101" name="Shape 101"/>
          <p:cNvSpPr txBox="1"/>
          <p:nvPr/>
        </p:nvSpPr>
        <p:spPr>
          <a:xfrm>
            <a:off x="1427350" y="115950"/>
            <a:ext cx="7671000" cy="49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431800" lvl="0" marL="457200" rtl="0">
              <a:spcBef>
                <a:spcPts val="0"/>
              </a:spcBef>
              <a:buClr>
                <a:schemeClr val="lt1"/>
              </a:buClr>
              <a:buSzPct val="100000"/>
              <a:buFont typeface="Yanone Kaffeesatz"/>
              <a:buChar char="●"/>
            </a:pPr>
            <a:r>
              <a:rPr lang="en" sz="3200">
                <a:solidFill>
                  <a:schemeClr val="lt1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A compound sentence has more than one part that can stand alone (independent clause).</a:t>
            </a:r>
          </a:p>
          <a:p>
            <a:pPr indent="-431800" lvl="0" marL="457200" rtl="0">
              <a:spcBef>
                <a:spcPts val="0"/>
              </a:spcBef>
              <a:buClr>
                <a:schemeClr val="lt1"/>
              </a:buClr>
              <a:buSzPct val="100000"/>
              <a:buFont typeface="Yanone Kaffeesatz"/>
              <a:buChar char="●"/>
            </a:pPr>
            <a:r>
              <a:rPr lang="en" sz="3200">
                <a:solidFill>
                  <a:schemeClr val="lt1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Independent clauses are connected by coordinating conjunctions, conjunctive adverbs, or a semicolon.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200">
              <a:solidFill>
                <a:schemeClr val="lt1"/>
              </a:solidFill>
              <a:latin typeface="Yanone Kaffeesatz"/>
              <a:ea typeface="Yanone Kaffeesatz"/>
              <a:cs typeface="Yanone Kaffeesatz"/>
              <a:sym typeface="Yanone Kaffeesatz"/>
            </a:endParaRPr>
          </a:p>
          <a:p>
            <a:pPr indent="457200" lvl="0" marL="457200" rtl="0">
              <a:spcBef>
                <a:spcPts val="0"/>
              </a:spcBef>
              <a:buNone/>
            </a:pPr>
            <a:r>
              <a:t/>
            </a:r>
            <a:endParaRPr sz="3200">
              <a:solidFill>
                <a:schemeClr val="lt1"/>
              </a:solidFill>
              <a:latin typeface="Yanone Kaffeesatz"/>
              <a:ea typeface="Yanone Kaffeesatz"/>
              <a:cs typeface="Yanone Kaffeesatz"/>
              <a:sym typeface="Yanone Kaffeesatz"/>
            </a:endParaRPr>
          </a:p>
          <a:p>
            <a:pPr indent="457200" lvl="0" marL="457200" rtl="0">
              <a:spcBef>
                <a:spcPts val="0"/>
              </a:spcBef>
              <a:buNone/>
            </a:pPr>
            <a:r>
              <a:rPr lang="en" sz="3200">
                <a:solidFill>
                  <a:schemeClr val="lt1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      We went to Buffalo Wild Wings, and most of us</a:t>
            </a:r>
          </a:p>
          <a:p>
            <a:pPr indent="457200" lvl="0" marL="457200" rtl="0">
              <a:spcBef>
                <a:spcPts val="0"/>
              </a:spcBef>
              <a:buNone/>
            </a:pPr>
            <a:r>
              <a:rPr lang="en" sz="3200">
                <a:solidFill>
                  <a:schemeClr val="lt1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       ate all night.</a:t>
            </a:r>
          </a:p>
        </p:txBody>
      </p:sp>
      <p:grpSp>
        <p:nvGrpSpPr>
          <p:cNvPr id="102" name="Shape 102"/>
          <p:cNvGrpSpPr/>
          <p:nvPr/>
        </p:nvGrpSpPr>
        <p:grpSpPr>
          <a:xfrm>
            <a:off x="854275" y="232123"/>
            <a:ext cx="207450" cy="4781738"/>
            <a:chOff x="989950" y="371175"/>
            <a:chExt cx="207450" cy="4330500"/>
          </a:xfrm>
        </p:grpSpPr>
        <p:cxnSp>
          <p:nvCxnSpPr>
            <p:cNvPr id="103" name="Shape 103"/>
            <p:cNvCxnSpPr/>
            <p:nvPr/>
          </p:nvCxnSpPr>
          <p:spPr>
            <a:xfrm flipH="1">
              <a:off x="989950" y="371175"/>
              <a:ext cx="8700" cy="4330500"/>
            </a:xfrm>
            <a:prstGeom prst="straightConnector1">
              <a:avLst/>
            </a:prstGeom>
            <a:noFill/>
            <a:ln cap="flat" cmpd="sng" w="38100">
              <a:solidFill>
                <a:srgbClr val="FFFFFF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104" name="Shape 104"/>
            <p:cNvCxnSpPr/>
            <p:nvPr/>
          </p:nvCxnSpPr>
          <p:spPr>
            <a:xfrm flipH="1">
              <a:off x="1089325" y="371175"/>
              <a:ext cx="8700" cy="4330500"/>
            </a:xfrm>
            <a:prstGeom prst="straightConnector1">
              <a:avLst/>
            </a:prstGeom>
            <a:noFill/>
            <a:ln cap="flat" cmpd="sng" w="38100">
              <a:solidFill>
                <a:srgbClr val="FFFFFF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105" name="Shape 105"/>
            <p:cNvCxnSpPr/>
            <p:nvPr/>
          </p:nvCxnSpPr>
          <p:spPr>
            <a:xfrm flipH="1">
              <a:off x="1188700" y="371175"/>
              <a:ext cx="8700" cy="4330500"/>
            </a:xfrm>
            <a:prstGeom prst="straightConnector1">
              <a:avLst/>
            </a:prstGeom>
            <a:noFill/>
            <a:ln cap="flat" cmpd="sng" w="38100">
              <a:solidFill>
                <a:srgbClr val="FFFFFF"/>
              </a:solidFill>
              <a:prstDash val="solid"/>
              <a:round/>
              <a:headEnd len="lg" w="lg" type="none"/>
              <a:tailEnd len="lg" w="lg" type="none"/>
            </a:ln>
          </p:spPr>
        </p:cxnSp>
      </p:grpSp>
      <p:pic>
        <p:nvPicPr>
          <p:cNvPr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0475" y="3193825"/>
            <a:ext cx="1077300" cy="107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idx="4294967295" type="subTitle"/>
          </p:nvPr>
        </p:nvSpPr>
        <p:spPr>
          <a:xfrm rot="-5400000">
            <a:off x="-2079875" y="2172225"/>
            <a:ext cx="5087700" cy="78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7500"/>
              <a:buFont typeface="Arial"/>
              <a:buNone/>
            </a:pPr>
            <a:r>
              <a:rPr b="1" lang="en" sz="4000">
                <a:latin typeface="Oswald"/>
                <a:ea typeface="Oswald"/>
                <a:cs typeface="Oswald"/>
                <a:sym typeface="Oswald"/>
              </a:rPr>
              <a:t>COMPOUND SENTENCES</a:t>
            </a:r>
          </a:p>
        </p:txBody>
      </p:sp>
      <p:sp>
        <p:nvSpPr>
          <p:cNvPr id="112" name="Shape 112"/>
          <p:cNvSpPr txBox="1"/>
          <p:nvPr/>
        </p:nvSpPr>
        <p:spPr>
          <a:xfrm>
            <a:off x="1216250" y="115950"/>
            <a:ext cx="7835700" cy="49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431800" lvl="0" marL="457200" rtl="0">
              <a:spcBef>
                <a:spcPts val="0"/>
              </a:spcBef>
              <a:buClr>
                <a:schemeClr val="lt1"/>
              </a:buClr>
              <a:buSzPct val="100000"/>
              <a:buFont typeface="Yanone Kaffeesatz"/>
              <a:buChar char="●"/>
            </a:pPr>
            <a:r>
              <a:rPr lang="en" sz="3200">
                <a:solidFill>
                  <a:schemeClr val="lt1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Compound Sentence Patterns:</a:t>
            </a:r>
          </a:p>
          <a:p>
            <a:pPr indent="0" lvl="0" marL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2000">
                <a:solidFill>
                  <a:schemeClr val="lt1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I = Independent Clause</a:t>
            </a:r>
          </a:p>
          <a:p>
            <a:pPr indent="0" lvl="0" marL="91440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2000">
                <a:solidFill>
                  <a:schemeClr val="lt1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c = Coordinating Conjunction (FANBOYS)</a:t>
            </a:r>
          </a:p>
          <a:p>
            <a:pPr indent="0" lvl="0" marL="91440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2000">
                <a:solidFill>
                  <a:schemeClr val="lt1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ca = Conjunctive Adverb</a:t>
            </a:r>
            <a:r>
              <a:rPr lang="en" sz="3200">
                <a:solidFill>
                  <a:schemeClr val="lt1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	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200">
              <a:solidFill>
                <a:schemeClr val="lt1"/>
              </a:solidFill>
              <a:latin typeface="Yanone Kaffeesatz"/>
              <a:ea typeface="Yanone Kaffeesatz"/>
              <a:cs typeface="Yanone Kaffeesatz"/>
              <a:sym typeface="Yanone Kaffeesatz"/>
            </a:endParaRPr>
          </a:p>
          <a:p>
            <a:pPr indent="457200" lvl="0" marL="457200" rtl="0">
              <a:spcBef>
                <a:spcPts val="0"/>
              </a:spcBef>
              <a:buNone/>
            </a:pPr>
            <a:r>
              <a:t/>
            </a:r>
            <a:endParaRPr sz="3200">
              <a:solidFill>
                <a:schemeClr val="lt1"/>
              </a:solidFill>
              <a:latin typeface="Yanone Kaffeesatz"/>
              <a:ea typeface="Yanone Kaffeesatz"/>
              <a:cs typeface="Yanone Kaffeesatz"/>
              <a:sym typeface="Yanone Kaffeesatz"/>
            </a:endParaRPr>
          </a:p>
          <a:p>
            <a:pPr indent="457200" lvl="0" marL="457200" rtl="0">
              <a:spcBef>
                <a:spcPts val="0"/>
              </a:spcBef>
              <a:buNone/>
            </a:pPr>
            <a:r>
              <a:rPr lang="en" sz="3200">
                <a:solidFill>
                  <a:schemeClr val="lt1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    </a:t>
            </a:r>
          </a:p>
        </p:txBody>
      </p:sp>
      <p:grpSp>
        <p:nvGrpSpPr>
          <p:cNvPr id="113" name="Shape 113"/>
          <p:cNvGrpSpPr/>
          <p:nvPr/>
        </p:nvGrpSpPr>
        <p:grpSpPr>
          <a:xfrm>
            <a:off x="854275" y="232123"/>
            <a:ext cx="207450" cy="4781738"/>
            <a:chOff x="989950" y="371175"/>
            <a:chExt cx="207450" cy="4330500"/>
          </a:xfrm>
        </p:grpSpPr>
        <p:cxnSp>
          <p:nvCxnSpPr>
            <p:cNvPr id="114" name="Shape 114"/>
            <p:cNvCxnSpPr/>
            <p:nvPr/>
          </p:nvCxnSpPr>
          <p:spPr>
            <a:xfrm flipH="1">
              <a:off x="989950" y="371175"/>
              <a:ext cx="8700" cy="4330500"/>
            </a:xfrm>
            <a:prstGeom prst="straightConnector1">
              <a:avLst/>
            </a:prstGeom>
            <a:noFill/>
            <a:ln cap="flat" cmpd="sng" w="38100">
              <a:solidFill>
                <a:srgbClr val="FFFFFF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115" name="Shape 115"/>
            <p:cNvCxnSpPr/>
            <p:nvPr/>
          </p:nvCxnSpPr>
          <p:spPr>
            <a:xfrm flipH="1">
              <a:off x="1089325" y="371175"/>
              <a:ext cx="8700" cy="4330500"/>
            </a:xfrm>
            <a:prstGeom prst="straightConnector1">
              <a:avLst/>
            </a:prstGeom>
            <a:noFill/>
            <a:ln cap="flat" cmpd="sng" w="38100">
              <a:solidFill>
                <a:srgbClr val="FFFFFF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116" name="Shape 116"/>
            <p:cNvCxnSpPr/>
            <p:nvPr/>
          </p:nvCxnSpPr>
          <p:spPr>
            <a:xfrm flipH="1">
              <a:off x="1188700" y="371175"/>
              <a:ext cx="8700" cy="4330500"/>
            </a:xfrm>
            <a:prstGeom prst="straightConnector1">
              <a:avLst/>
            </a:prstGeom>
            <a:noFill/>
            <a:ln cap="flat" cmpd="sng" w="38100">
              <a:solidFill>
                <a:srgbClr val="FFFFFF"/>
              </a:solidFill>
              <a:prstDash val="solid"/>
              <a:round/>
              <a:headEnd len="lg" w="lg" type="none"/>
              <a:tailEnd len="lg" w="lg" type="none"/>
            </a:ln>
          </p:spPr>
        </p:cxnSp>
      </p:grpSp>
      <p:graphicFrame>
        <p:nvGraphicFramePr>
          <p:cNvPr id="117" name="Shape 117"/>
          <p:cNvGraphicFramePr/>
          <p:nvPr/>
        </p:nvGraphicFramePr>
        <p:xfrm>
          <a:off x="1588875" y="1970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{6F3C5266-33CA-4FD3-A367-3A9711693FBE}</a:tableStyleId>
              </a:tblPr>
              <a:tblGrid>
                <a:gridCol w="3438925"/>
                <a:gridCol w="3438925"/>
              </a:tblGrid>
              <a:tr h="4241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Yanone Kaffeesatz"/>
                          <a:ea typeface="Yanone Kaffeesatz"/>
                          <a:cs typeface="Yanone Kaffeesatz"/>
                          <a:sym typeface="Yanone Kaffeesatz"/>
                        </a:rPr>
                        <a:t>Pattern</a:t>
                      </a:r>
                    </a:p>
                  </a:txBody>
                  <a:tcPr marT="91425" marB="91425" marR="91425" marL="91425" anchor="ctr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Yanone Kaffeesatz"/>
                          <a:ea typeface="Yanone Kaffeesatz"/>
                          <a:cs typeface="Yanone Kaffeesatz"/>
                          <a:sym typeface="Yanone Kaffeesatz"/>
                        </a:rPr>
                        <a:t>Example</a:t>
                      </a:r>
                    </a:p>
                  </a:txBody>
                  <a:tcPr marT="91425" marB="91425" marR="91425" marL="91425" anchor="ctr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704125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Yanone Kaffeesatz"/>
                          <a:ea typeface="Yanone Kaffeesatz"/>
                          <a:cs typeface="Yanone Kaffeesatz"/>
                          <a:sym typeface="Yanone Kaffeesatz"/>
                        </a:rPr>
                        <a:t>I ; I</a:t>
                      </a:r>
                    </a:p>
                  </a:txBody>
                  <a:tcPr marT="91425" marB="91425" marR="91425" marL="91425" anchor="ctr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Yanone Kaffeesatz"/>
                          <a:ea typeface="Yanone Kaffeesatz"/>
                          <a:cs typeface="Yanone Kaffeesatz"/>
                          <a:sym typeface="Yanone Kaffeesatz"/>
                        </a:rPr>
                        <a:t>I went to the store; I bought milk.</a:t>
                      </a:r>
                    </a:p>
                  </a:txBody>
                  <a:tcPr marT="91425" marB="91425" marR="91425" marL="91425" anchor="ctr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704125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Yanone Kaffeesatz"/>
                          <a:ea typeface="Yanone Kaffeesatz"/>
                          <a:cs typeface="Yanone Kaffeesatz"/>
                          <a:sym typeface="Yanone Kaffeesatz"/>
                        </a:rPr>
                        <a:t>I, c I</a:t>
                      </a:r>
                    </a:p>
                  </a:txBody>
                  <a:tcPr marT="91425" marB="91425" marR="91425" marL="91425" anchor="ctr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Yanone Kaffeesatz"/>
                          <a:ea typeface="Yanone Kaffeesatz"/>
                          <a:cs typeface="Yanone Kaffeesatz"/>
                          <a:sym typeface="Yanone Kaffeesatz"/>
                        </a:rPr>
                        <a:t>I went to the store, and I bought milk.</a:t>
                      </a:r>
                    </a:p>
                  </a:txBody>
                  <a:tcPr marT="91425" marB="91425" marR="91425" marL="91425" anchor="ctr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7041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Yanone Kaffeesatz"/>
                          <a:ea typeface="Yanone Kaffeesatz"/>
                          <a:cs typeface="Yanone Kaffeesatz"/>
                          <a:sym typeface="Yanone Kaffeesatz"/>
                        </a:rPr>
                        <a:t>I ; ca, I</a:t>
                      </a:r>
                    </a:p>
                  </a:txBody>
                  <a:tcPr marT="91425" marB="91425" marR="91425" marL="91425" anchor="ctr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Yanone Kaffeesatz"/>
                          <a:ea typeface="Yanone Kaffeesatz"/>
                          <a:cs typeface="Yanone Kaffeesatz"/>
                          <a:sym typeface="Yanone Kaffeesatz"/>
                        </a:rPr>
                        <a:t>I went to the store; however, I didn’t buy milk.</a:t>
                      </a:r>
                    </a:p>
                  </a:txBody>
                  <a:tcPr marT="91425" marB="91425" marR="91425" marL="91425" anchor="ctr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Ursul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