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Amatic SC" panose="020B0604020202020204" charset="-79"/>
      <p:regular r:id="rId19"/>
      <p:bold r:id="rId20"/>
    </p:embeddedFont>
    <p:embeddedFont>
      <p:font typeface="Oswald"/>
      <p:regular r:id="rId21"/>
      <p:bold r:id="rId22"/>
    </p:embeddedFont>
    <p:embeddedFont>
      <p:font typeface="Fjalla One" panose="020B0604020202020204" charset="0"/>
      <p:regular r:id="rId23"/>
    </p:embeddedFont>
    <p:embeddedFont>
      <p:font typeface="Average" panose="020B0604020202020204" charset="0"/>
      <p:regular r:id="rId24"/>
    </p:embeddedFont>
    <p:embeddedFont>
      <p:font typeface="Source Code Pro" panose="020B060402020202020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5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459597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459597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87350e24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87350e2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7455673e8_0_3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7455673e8_0_3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a8fea362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a8fea362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d67a193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d67a193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4595971a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74595971a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4595971a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4595971a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455673e8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455673e8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455673e8_0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455673e8_0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415c645ec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415c645ec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455673e8_0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455673e8_0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455673e8_0_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455673e8_0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87c12ae0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87c12ae0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455673e8_0_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455673e8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455673e8_0_3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455673e8_0_3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5"/>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accent1"/>
              </a:buClr>
              <a:buSzPts val="1800"/>
              <a:buChar char="●"/>
              <a:defRPr>
                <a:solidFill>
                  <a:schemeClr val="accent1"/>
                </a:solidFill>
              </a:defRPr>
            </a:lvl1pPr>
            <a:lvl2pPr marL="914400" lvl="1" indent="-317500" algn="ctr">
              <a:spcBef>
                <a:spcPts val="1600"/>
              </a:spcBef>
              <a:spcAft>
                <a:spcPts val="0"/>
              </a:spcAft>
              <a:buClr>
                <a:schemeClr val="accent1"/>
              </a:buClr>
              <a:buSzPts val="1400"/>
              <a:buChar char="○"/>
              <a:defRPr>
                <a:solidFill>
                  <a:schemeClr val="accent1"/>
                </a:solidFill>
              </a:defRPr>
            </a:lvl2pPr>
            <a:lvl3pPr marL="1371600" lvl="2" indent="-317500" algn="ctr">
              <a:spcBef>
                <a:spcPts val="1600"/>
              </a:spcBef>
              <a:spcAft>
                <a:spcPts val="0"/>
              </a:spcAft>
              <a:buClr>
                <a:schemeClr val="accent1"/>
              </a:buClr>
              <a:buSzPts val="1400"/>
              <a:buChar char="■"/>
              <a:defRPr>
                <a:solidFill>
                  <a:schemeClr val="accent1"/>
                </a:solidFill>
              </a:defRPr>
            </a:lvl3pPr>
            <a:lvl4pPr marL="1828800" lvl="3" indent="-317500" algn="ctr">
              <a:spcBef>
                <a:spcPts val="1600"/>
              </a:spcBef>
              <a:spcAft>
                <a:spcPts val="0"/>
              </a:spcAft>
              <a:buClr>
                <a:schemeClr val="accent1"/>
              </a:buClr>
              <a:buSzPts val="1400"/>
              <a:buChar char="●"/>
              <a:defRPr>
                <a:solidFill>
                  <a:schemeClr val="accent1"/>
                </a:solidFill>
              </a:defRPr>
            </a:lvl4pPr>
            <a:lvl5pPr marL="2286000" lvl="4" indent="-317500" algn="ctr">
              <a:spcBef>
                <a:spcPts val="1600"/>
              </a:spcBef>
              <a:spcAft>
                <a:spcPts val="0"/>
              </a:spcAft>
              <a:buClr>
                <a:schemeClr val="accent1"/>
              </a:buClr>
              <a:buSzPts val="1400"/>
              <a:buChar char="○"/>
              <a:defRPr>
                <a:solidFill>
                  <a:schemeClr val="accent1"/>
                </a:solidFill>
              </a:defRPr>
            </a:lvl5pPr>
            <a:lvl6pPr marL="2743200" lvl="5" indent="-317500" algn="ctr">
              <a:spcBef>
                <a:spcPts val="1600"/>
              </a:spcBef>
              <a:spcAft>
                <a:spcPts val="0"/>
              </a:spcAft>
              <a:buClr>
                <a:schemeClr val="accent1"/>
              </a:buClr>
              <a:buSzPts val="1400"/>
              <a:buChar char="■"/>
              <a:defRPr>
                <a:solidFill>
                  <a:schemeClr val="accent1"/>
                </a:solidFill>
              </a:defRPr>
            </a:lvl6pPr>
            <a:lvl7pPr marL="3200400" lvl="6" indent="-317500" algn="ctr">
              <a:spcBef>
                <a:spcPts val="1600"/>
              </a:spcBef>
              <a:spcAft>
                <a:spcPts val="0"/>
              </a:spcAft>
              <a:buClr>
                <a:schemeClr val="accent1"/>
              </a:buClr>
              <a:buSzPts val="1400"/>
              <a:buChar char="●"/>
              <a:defRPr>
                <a:solidFill>
                  <a:schemeClr val="accent1"/>
                </a:solidFill>
              </a:defRPr>
            </a:lvl7pPr>
            <a:lvl8pPr marL="3657600" lvl="7" indent="-317500" algn="ctr">
              <a:spcBef>
                <a:spcPts val="1600"/>
              </a:spcBef>
              <a:spcAft>
                <a:spcPts val="0"/>
              </a:spcAft>
              <a:buClr>
                <a:schemeClr val="accent1"/>
              </a:buClr>
              <a:buSzPts val="1400"/>
              <a:buChar char="○"/>
              <a:defRPr>
                <a:solidFill>
                  <a:schemeClr val="accent1"/>
                </a:solidFill>
              </a:defRPr>
            </a:lvl8pPr>
            <a:lvl9pPr marL="4114800" lvl="8" indent="-317500" algn="ctr">
              <a:spcBef>
                <a:spcPts val="1600"/>
              </a:spcBef>
              <a:spcAft>
                <a:spcPts val="1600"/>
              </a:spcAft>
              <a:buClr>
                <a:schemeClr val="accent1"/>
              </a:buClr>
              <a:buSzPts val="1400"/>
              <a:buChar char="■"/>
              <a:defRPr>
                <a:solidFill>
                  <a:schemeClr val="accent1"/>
                </a:solidFill>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a:ln>
            <a:noFill/>
          </a:ln>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5"/>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0"/>
            <a:ext cx="45720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rM5cp_YL77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Literary Terms</a:t>
            </a:r>
            <a:endParaRPr/>
          </a:p>
          <a:p>
            <a:pPr marL="0" lvl="0" indent="0" algn="ctr" rtl="0">
              <a:spcBef>
                <a:spcPts val="0"/>
              </a:spcBef>
              <a:spcAft>
                <a:spcPts val="0"/>
              </a:spcAft>
              <a:buNone/>
            </a:pPr>
            <a:r>
              <a:rPr lang="en" sz="3200"/>
              <a:t>[2018-2019]</a:t>
            </a:r>
            <a:endParaRPr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p:nvPr/>
        </p:nvSpPr>
        <p:spPr>
          <a:xfrm>
            <a:off x="0" y="0"/>
            <a:ext cx="4530900" cy="1621200"/>
          </a:xfrm>
          <a:prstGeom prst="rect">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2"/>
          <p:cNvSpPr/>
          <p:nvPr/>
        </p:nvSpPr>
        <p:spPr>
          <a:xfrm>
            <a:off x="4531000" y="0"/>
            <a:ext cx="4612800" cy="16506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2"/>
          <p:cNvSpPr/>
          <p:nvPr/>
        </p:nvSpPr>
        <p:spPr>
          <a:xfrm>
            <a:off x="4984075" y="4354775"/>
            <a:ext cx="948000" cy="293700"/>
          </a:xfrm>
          <a:prstGeom prst="rect">
            <a:avLst/>
          </a:prstGeom>
          <a:solidFill>
            <a:srgbClr val="99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2"/>
          <p:cNvSpPr txBox="1">
            <a:spLocks noGrp="1"/>
          </p:cNvSpPr>
          <p:nvPr>
            <p:ph type="title"/>
          </p:nvPr>
        </p:nvSpPr>
        <p:spPr>
          <a:xfrm>
            <a:off x="100550" y="516835"/>
            <a:ext cx="8934300" cy="1004720"/>
          </a:xfrm>
          <a:prstGeom prst="rect">
            <a:avLst/>
          </a:prstGeom>
          <a:ln w="38100" cap="flat" cmpd="sng">
            <a:solidFill>
              <a:srgbClr val="000000"/>
            </a:solidFill>
            <a:prstDash val="solid"/>
            <a:round/>
            <a:headEnd type="none" w="sm" len="sm"/>
            <a:tailEnd type="none" w="sm" len="sm"/>
          </a:ln>
        </p:spPr>
        <p:txBody>
          <a:bodyPr spcFirstLastPara="1" wrap="square" lIns="91425" tIns="91425" rIns="91425" bIns="91425" anchor="b" anchorCtr="0">
            <a:noAutofit/>
          </a:bodyPr>
          <a:lstStyle/>
          <a:p>
            <a:pPr marL="0" lvl="0" indent="0" algn="l" rtl="0">
              <a:spcBef>
                <a:spcPts val="0"/>
              </a:spcBef>
              <a:spcAft>
                <a:spcPts val="0"/>
              </a:spcAft>
              <a:buNone/>
            </a:pPr>
            <a:r>
              <a:rPr lang="en" sz="2000" u="sng">
                <a:latin typeface="Oswald"/>
                <a:ea typeface="Oswald"/>
                <a:cs typeface="Oswald"/>
                <a:sym typeface="Oswald"/>
              </a:rPr>
              <a:t>Theme</a:t>
            </a:r>
            <a:r>
              <a:rPr lang="en" sz="2000">
                <a:latin typeface="Oswald"/>
                <a:ea typeface="Oswald"/>
                <a:cs typeface="Oswald"/>
                <a:sym typeface="Oswald"/>
              </a:rPr>
              <a:t>: the message the author is conveying through the story about a subject. It is </a:t>
            </a:r>
            <a:r>
              <a:rPr lang="en" sz="2000" u="sng">
                <a:latin typeface="Oswald"/>
                <a:ea typeface="Oswald"/>
                <a:cs typeface="Oswald"/>
                <a:sym typeface="Oswald"/>
              </a:rPr>
              <a:t>Not </a:t>
            </a:r>
            <a:r>
              <a:rPr lang="en" sz="2000">
                <a:latin typeface="Oswald"/>
                <a:ea typeface="Oswald"/>
                <a:cs typeface="Oswald"/>
                <a:sym typeface="Oswald"/>
              </a:rPr>
              <a:t>directly stated; you must infer through analyzation of the story.</a:t>
            </a:r>
            <a:endParaRPr sz="2000">
              <a:latin typeface="Oswald"/>
              <a:ea typeface="Oswald"/>
              <a:cs typeface="Oswald"/>
              <a:sym typeface="Oswald"/>
            </a:endParaRPr>
          </a:p>
        </p:txBody>
      </p:sp>
      <p:sp>
        <p:nvSpPr>
          <p:cNvPr id="129" name="Google Shape;129;p22"/>
          <p:cNvSpPr txBox="1"/>
          <p:nvPr/>
        </p:nvSpPr>
        <p:spPr>
          <a:xfrm>
            <a:off x="-36800" y="-113850"/>
            <a:ext cx="4462200" cy="73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solidFill>
                  <a:srgbClr val="F3F3F3"/>
                </a:solidFill>
                <a:latin typeface="Amatic SC"/>
                <a:ea typeface="Amatic SC"/>
                <a:cs typeface="Amatic SC"/>
                <a:sym typeface="Amatic SC"/>
              </a:rPr>
              <a:t>What we need to know...</a:t>
            </a:r>
            <a:endParaRPr sz="4200" b="1">
              <a:solidFill>
                <a:srgbClr val="F3F3F3"/>
              </a:solidFill>
              <a:latin typeface="Amatic SC"/>
              <a:ea typeface="Amatic SC"/>
              <a:cs typeface="Amatic SC"/>
              <a:sym typeface="Amatic SC"/>
            </a:endParaRPr>
          </a:p>
        </p:txBody>
      </p:sp>
      <p:sp>
        <p:nvSpPr>
          <p:cNvPr id="130" name="Google Shape;130;p22"/>
          <p:cNvSpPr txBox="1"/>
          <p:nvPr/>
        </p:nvSpPr>
        <p:spPr>
          <a:xfrm>
            <a:off x="34350" y="1751175"/>
            <a:ext cx="4462200" cy="339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u="sng" dirty="0">
                <a:latin typeface="Oswald"/>
                <a:ea typeface="Oswald"/>
                <a:cs typeface="Oswald"/>
                <a:sym typeface="Oswald"/>
              </a:rPr>
              <a:t>Subject:</a:t>
            </a:r>
            <a:r>
              <a:rPr lang="en" sz="2000" b="1" dirty="0">
                <a:latin typeface="Oswald"/>
                <a:ea typeface="Oswald"/>
                <a:cs typeface="Oswald"/>
                <a:sym typeface="Oswald"/>
              </a:rPr>
              <a:t>  What the story is about. E.G. Love, Friendship.</a:t>
            </a:r>
            <a:endParaRPr sz="2000" b="1" dirty="0">
              <a:latin typeface="Oswald"/>
              <a:ea typeface="Oswald"/>
              <a:cs typeface="Oswald"/>
              <a:sym typeface="Oswald"/>
            </a:endParaRPr>
          </a:p>
          <a:p>
            <a:pPr marL="457200" lvl="0" indent="-355600" algn="l" rtl="0">
              <a:spcBef>
                <a:spcPts val="0"/>
              </a:spcBef>
              <a:spcAft>
                <a:spcPts val="0"/>
              </a:spcAft>
              <a:buClr>
                <a:schemeClr val="accent5"/>
              </a:buClr>
              <a:buSzPts val="2000"/>
              <a:buFont typeface="Oswald"/>
              <a:buChar char="➔"/>
            </a:pPr>
            <a:r>
              <a:rPr lang="en" sz="2000" b="1" dirty="0">
                <a:solidFill>
                  <a:schemeClr val="accent5"/>
                </a:solidFill>
                <a:latin typeface="Oswald"/>
                <a:ea typeface="Oswald"/>
                <a:cs typeface="Oswald"/>
                <a:sym typeface="Oswald"/>
              </a:rPr>
              <a:t>The story, “The Three Little Pigs” is about planning ahead.</a:t>
            </a:r>
            <a:endParaRPr sz="2000" b="1" dirty="0">
              <a:solidFill>
                <a:schemeClr val="accent5"/>
              </a:solidFill>
              <a:latin typeface="Oswald"/>
              <a:ea typeface="Oswald"/>
              <a:cs typeface="Oswald"/>
              <a:sym typeface="Oswald"/>
            </a:endParaRPr>
          </a:p>
          <a:p>
            <a:pPr marL="0" lvl="0" indent="0" algn="l" rtl="0">
              <a:spcBef>
                <a:spcPts val="0"/>
              </a:spcBef>
              <a:spcAft>
                <a:spcPts val="0"/>
              </a:spcAft>
              <a:buNone/>
            </a:pPr>
            <a:endParaRPr sz="600" b="1" dirty="0">
              <a:latin typeface="Oswald"/>
              <a:ea typeface="Oswald"/>
              <a:cs typeface="Oswald"/>
              <a:sym typeface="Oswald"/>
            </a:endParaRPr>
          </a:p>
          <a:p>
            <a:pPr marL="0" lvl="0" indent="0" algn="l" rtl="0">
              <a:spcBef>
                <a:spcPts val="0"/>
              </a:spcBef>
              <a:spcAft>
                <a:spcPts val="0"/>
              </a:spcAft>
              <a:buNone/>
            </a:pPr>
            <a:r>
              <a:rPr lang="en" sz="2000" b="1" dirty="0">
                <a:latin typeface="Oswald"/>
                <a:ea typeface="Oswald"/>
                <a:cs typeface="Oswald"/>
                <a:sym typeface="Oswald"/>
              </a:rPr>
              <a:t>The </a:t>
            </a:r>
            <a:r>
              <a:rPr lang="en" sz="2000" b="1" u="sng" dirty="0">
                <a:latin typeface="Oswald"/>
                <a:ea typeface="Oswald"/>
                <a:cs typeface="Oswald"/>
                <a:sym typeface="Oswald"/>
              </a:rPr>
              <a:t>Theme</a:t>
            </a:r>
            <a:r>
              <a:rPr lang="en" sz="2000" b="1" dirty="0">
                <a:latin typeface="Oswald"/>
                <a:ea typeface="Oswald"/>
                <a:cs typeface="Oswald"/>
                <a:sym typeface="Oswald"/>
              </a:rPr>
              <a:t> is what the author is saying about the subject. </a:t>
            </a:r>
            <a:endParaRPr sz="2000" b="1" dirty="0">
              <a:latin typeface="Oswald"/>
              <a:ea typeface="Oswald"/>
              <a:cs typeface="Oswald"/>
              <a:sym typeface="Oswald"/>
            </a:endParaRPr>
          </a:p>
          <a:p>
            <a:pPr marL="457200" lvl="0" indent="-355600" algn="l" rtl="0">
              <a:spcBef>
                <a:spcPts val="0"/>
              </a:spcBef>
              <a:spcAft>
                <a:spcPts val="0"/>
              </a:spcAft>
              <a:buClr>
                <a:schemeClr val="accent5"/>
              </a:buClr>
              <a:buSzPts val="2000"/>
              <a:buFont typeface="Oswald"/>
              <a:buChar char="➔"/>
            </a:pPr>
            <a:r>
              <a:rPr lang="en" sz="2000" b="1" dirty="0">
                <a:solidFill>
                  <a:schemeClr val="accent5"/>
                </a:solidFill>
                <a:latin typeface="Oswald"/>
                <a:ea typeface="Oswald"/>
                <a:cs typeface="Oswald"/>
                <a:sym typeface="Oswald"/>
              </a:rPr>
              <a:t>The theme of “The Three Little Pigs” is that those who don’t plan ahead may suffer consequences.</a:t>
            </a:r>
            <a:endParaRPr sz="2000" b="1" dirty="0">
              <a:solidFill>
                <a:schemeClr val="accent5"/>
              </a:solidFill>
              <a:latin typeface="Oswald"/>
              <a:ea typeface="Oswald"/>
              <a:cs typeface="Oswald"/>
              <a:sym typeface="Oswald"/>
            </a:endParaRPr>
          </a:p>
        </p:txBody>
      </p:sp>
      <p:sp>
        <p:nvSpPr>
          <p:cNvPr id="131" name="Google Shape;131;p22"/>
          <p:cNvSpPr txBox="1"/>
          <p:nvPr/>
        </p:nvSpPr>
        <p:spPr>
          <a:xfrm>
            <a:off x="4530900" y="1650600"/>
            <a:ext cx="4613100" cy="3398478"/>
          </a:xfrm>
          <a:prstGeom prst="rect">
            <a:avLst/>
          </a:prstGeom>
          <a:solidFill>
            <a:schemeClr val="accent5"/>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u="sng">
                <a:latin typeface="Oswald"/>
                <a:ea typeface="Oswald"/>
                <a:cs typeface="Oswald"/>
                <a:sym typeface="Oswald"/>
              </a:rPr>
              <a:t>Theme:</a:t>
            </a:r>
            <a:r>
              <a:rPr lang="en" sz="2000" b="1">
                <a:latin typeface="Oswald"/>
                <a:ea typeface="Oswald"/>
                <a:cs typeface="Oswald"/>
                <a:sym typeface="Oswald"/>
              </a:rPr>
              <a:t> </a:t>
            </a:r>
            <a:endParaRPr sz="2000" b="1">
              <a:latin typeface="Oswald"/>
              <a:ea typeface="Oswald"/>
              <a:cs typeface="Oswald"/>
              <a:sym typeface="Oswald"/>
            </a:endParaRPr>
          </a:p>
          <a:p>
            <a:pPr marL="457200" lvl="0" indent="-355600" algn="l" rtl="0">
              <a:spcBef>
                <a:spcPts val="0"/>
              </a:spcBef>
              <a:spcAft>
                <a:spcPts val="0"/>
              </a:spcAft>
              <a:buSzPts val="2000"/>
              <a:buFont typeface="Oswald"/>
              <a:buChar char="➔"/>
            </a:pPr>
            <a:r>
              <a:rPr lang="en" sz="2000" b="1">
                <a:latin typeface="Oswald"/>
                <a:ea typeface="Oswald"/>
                <a:cs typeface="Oswald"/>
                <a:sym typeface="Oswald"/>
              </a:rPr>
              <a:t>Is the unifying or reoccurring idea or motif in a piece of literature.</a:t>
            </a:r>
            <a:endParaRPr sz="2000" b="1">
              <a:latin typeface="Oswald"/>
              <a:ea typeface="Oswald"/>
              <a:cs typeface="Oswald"/>
              <a:sym typeface="Oswald"/>
            </a:endParaRPr>
          </a:p>
          <a:p>
            <a:pPr marL="457200" lvl="0" indent="-355600" algn="l" rtl="0">
              <a:spcBef>
                <a:spcPts val="0"/>
              </a:spcBef>
              <a:spcAft>
                <a:spcPts val="0"/>
              </a:spcAft>
              <a:buClr>
                <a:schemeClr val="lt2"/>
              </a:buClr>
              <a:buSzPts val="2000"/>
              <a:buFont typeface="Oswald"/>
              <a:buChar char="➔"/>
            </a:pPr>
            <a:r>
              <a:rPr lang="en" sz="2000" b="1">
                <a:solidFill>
                  <a:schemeClr val="lt2"/>
                </a:solidFill>
                <a:latin typeface="Oswald"/>
                <a:ea typeface="Oswald"/>
                <a:cs typeface="Oswald"/>
                <a:sym typeface="Oswald"/>
              </a:rPr>
              <a:t>Usually reveals some kind of truth about human behavior.</a:t>
            </a:r>
            <a:endParaRPr sz="2000" b="1">
              <a:solidFill>
                <a:schemeClr val="lt2"/>
              </a:solidFill>
              <a:latin typeface="Oswald"/>
              <a:ea typeface="Oswald"/>
              <a:cs typeface="Oswald"/>
              <a:sym typeface="Oswald"/>
            </a:endParaRPr>
          </a:p>
          <a:p>
            <a:pPr marL="457200" lvl="0" indent="-355600" algn="l" rtl="0">
              <a:spcBef>
                <a:spcPts val="0"/>
              </a:spcBef>
              <a:spcAft>
                <a:spcPts val="0"/>
              </a:spcAft>
              <a:buSzPts val="2000"/>
              <a:buFont typeface="Oswald"/>
              <a:buChar char="➔"/>
            </a:pPr>
            <a:r>
              <a:rPr lang="en" sz="2000" b="1">
                <a:latin typeface="Oswald"/>
                <a:ea typeface="Oswald"/>
                <a:cs typeface="Oswald"/>
                <a:sym typeface="Oswald"/>
              </a:rPr>
              <a:t>Theme: </a:t>
            </a:r>
            <a:r>
              <a:rPr lang="en" sz="2000" b="1" u="sng">
                <a:latin typeface="Oswald"/>
                <a:ea typeface="Oswald"/>
                <a:cs typeface="Oswald"/>
                <a:sym typeface="Oswald"/>
              </a:rPr>
              <a:t>THE Me</a:t>
            </a:r>
            <a:r>
              <a:rPr lang="en" sz="2000" b="1">
                <a:latin typeface="Oswald"/>
                <a:ea typeface="Oswald"/>
                <a:cs typeface="Oswald"/>
                <a:sym typeface="Oswald"/>
              </a:rPr>
              <a:t>ssage</a:t>
            </a:r>
            <a:endParaRPr sz="2000" b="1">
              <a:latin typeface="Oswald"/>
              <a:ea typeface="Oswald"/>
              <a:cs typeface="Oswald"/>
              <a:sym typeface="Oswald"/>
            </a:endParaRPr>
          </a:p>
          <a:p>
            <a:pPr marL="457200" lvl="0" indent="-355600" algn="l" rtl="0">
              <a:spcBef>
                <a:spcPts val="0"/>
              </a:spcBef>
              <a:spcAft>
                <a:spcPts val="0"/>
              </a:spcAft>
              <a:buClr>
                <a:schemeClr val="lt1"/>
              </a:buClr>
              <a:buSzPts val="2000"/>
              <a:buFont typeface="Oswald"/>
              <a:buChar char="➔"/>
            </a:pPr>
            <a:r>
              <a:rPr lang="en" sz="2000" b="1">
                <a:solidFill>
                  <a:schemeClr val="lt1"/>
                </a:solidFill>
                <a:latin typeface="Oswald"/>
                <a:ea typeface="Oswald"/>
                <a:cs typeface="Oswald"/>
                <a:sym typeface="Oswald"/>
              </a:rPr>
              <a:t>It is NOT a summary or a moral or a lesson. It is a </a:t>
            </a:r>
            <a:r>
              <a:rPr lang="en" sz="2000" b="1" u="sng">
                <a:solidFill>
                  <a:schemeClr val="lt1"/>
                </a:solidFill>
                <a:latin typeface="Oswald"/>
                <a:ea typeface="Oswald"/>
                <a:cs typeface="Oswald"/>
                <a:sym typeface="Oswald"/>
              </a:rPr>
              <a:t>statement</a:t>
            </a:r>
            <a:r>
              <a:rPr lang="en" sz="2000" b="1">
                <a:solidFill>
                  <a:schemeClr val="lt1"/>
                </a:solidFill>
                <a:latin typeface="Oswald"/>
                <a:ea typeface="Oswald"/>
                <a:cs typeface="Oswald"/>
                <a:sym typeface="Oswald"/>
              </a:rPr>
              <a:t> of what the author is trying to say.</a:t>
            </a:r>
            <a:endParaRPr sz="2000" b="1">
              <a:solidFill>
                <a:schemeClr val="lt1"/>
              </a:solidFill>
              <a:latin typeface="Oswald"/>
              <a:ea typeface="Oswald"/>
              <a:cs typeface="Oswald"/>
              <a:sym typeface="Oswa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658650" y="665600"/>
            <a:ext cx="7826700" cy="3540300"/>
          </a:xfrm>
          <a:prstGeom prst="rect">
            <a:avLst/>
          </a:prstGeom>
          <a:ln w="22860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Oswald"/>
                <a:ea typeface="Oswald"/>
                <a:cs typeface="Oswald"/>
                <a:sym typeface="Oswald"/>
              </a:rPr>
              <a:t>Theme = </a:t>
            </a:r>
            <a:r>
              <a:rPr lang="en" u="sng">
                <a:latin typeface="Oswald"/>
                <a:ea typeface="Oswald"/>
                <a:cs typeface="Oswald"/>
                <a:sym typeface="Oswald"/>
              </a:rPr>
              <a:t>THE ME</a:t>
            </a:r>
            <a:r>
              <a:rPr lang="en">
                <a:latin typeface="Oswald"/>
                <a:ea typeface="Oswald"/>
                <a:cs typeface="Oswald"/>
                <a:sym typeface="Oswald"/>
              </a:rPr>
              <a:t>ssage</a:t>
            </a:r>
            <a:endParaRPr>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315750" y="722925"/>
            <a:ext cx="8353200" cy="4199700"/>
          </a:xfrm>
          <a:prstGeom prst="rect">
            <a:avLst/>
          </a:prstGeom>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200">
                <a:latin typeface="Fjalla One"/>
                <a:ea typeface="Fjalla One"/>
                <a:cs typeface="Fjalla One"/>
                <a:sym typeface="Fjalla One"/>
              </a:rPr>
              <a:t>Irony:</a:t>
            </a:r>
            <a:endParaRPr sz="3200">
              <a:latin typeface="Fjalla One"/>
              <a:ea typeface="Fjalla One"/>
              <a:cs typeface="Fjalla One"/>
              <a:sym typeface="Fjalla One"/>
            </a:endParaRPr>
          </a:p>
          <a:p>
            <a:pPr marL="0" lvl="0" indent="0" algn="l" rtl="0">
              <a:spcBef>
                <a:spcPts val="0"/>
              </a:spcBef>
              <a:spcAft>
                <a:spcPts val="0"/>
              </a:spcAft>
              <a:buNone/>
            </a:pPr>
            <a:endParaRPr sz="600">
              <a:latin typeface="Oswald"/>
              <a:ea typeface="Oswald"/>
              <a:cs typeface="Oswald"/>
              <a:sym typeface="Oswald"/>
            </a:endParaRPr>
          </a:p>
          <a:p>
            <a:pPr marL="457200" lvl="0" indent="-368300" algn="l" rtl="0">
              <a:spcBef>
                <a:spcPts val="0"/>
              </a:spcBef>
              <a:spcAft>
                <a:spcPts val="0"/>
              </a:spcAft>
              <a:buSzPts val="2200"/>
              <a:buFont typeface="Oswald"/>
              <a:buAutoNum type="arabicPeriod"/>
            </a:pPr>
            <a:r>
              <a:rPr lang="en" sz="2200" u="sng">
                <a:latin typeface="Oswald"/>
                <a:ea typeface="Oswald"/>
                <a:cs typeface="Oswald"/>
                <a:sym typeface="Oswald"/>
              </a:rPr>
              <a:t>Verbal-</a:t>
            </a:r>
            <a:r>
              <a:rPr lang="en" sz="2200">
                <a:latin typeface="Oswald"/>
                <a:ea typeface="Oswald"/>
                <a:cs typeface="Oswald"/>
                <a:sym typeface="Oswald"/>
              </a:rPr>
              <a:t> Verbal irony is when a speaker says one thing and really means another. Sarcasm is an example.</a:t>
            </a:r>
            <a:endParaRPr sz="2200">
              <a:latin typeface="Oswald"/>
              <a:ea typeface="Oswald"/>
              <a:cs typeface="Oswald"/>
              <a:sym typeface="Oswald"/>
            </a:endParaRPr>
          </a:p>
          <a:p>
            <a:pPr marL="457200" lvl="0" indent="-368300" algn="l" rtl="0">
              <a:lnSpc>
                <a:spcPct val="115000"/>
              </a:lnSpc>
              <a:spcBef>
                <a:spcPts val="0"/>
              </a:spcBef>
              <a:spcAft>
                <a:spcPts val="0"/>
              </a:spcAft>
              <a:buClr>
                <a:schemeClr val="accent5"/>
              </a:buClr>
              <a:buSzPts val="2200"/>
              <a:buFont typeface="Oswald"/>
              <a:buAutoNum type="arabicPeriod"/>
            </a:pPr>
            <a:r>
              <a:rPr lang="en" sz="2200" u="sng">
                <a:solidFill>
                  <a:schemeClr val="accent5"/>
                </a:solidFill>
                <a:latin typeface="Oswald"/>
                <a:ea typeface="Oswald"/>
                <a:cs typeface="Oswald"/>
                <a:sym typeface="Oswald"/>
              </a:rPr>
              <a:t>Situational-</a:t>
            </a:r>
            <a:r>
              <a:rPr lang="en" sz="2200">
                <a:solidFill>
                  <a:schemeClr val="accent5"/>
                </a:solidFill>
                <a:latin typeface="Oswald"/>
                <a:ea typeface="Oswald"/>
                <a:cs typeface="Oswald"/>
                <a:sym typeface="Oswald"/>
              </a:rPr>
              <a:t> Situational irony occurs when there is a contrast between what  would seem appropriate and what really happens or when there is a contrast between what we expect to happen and really does happen.</a:t>
            </a:r>
            <a:endParaRPr sz="2200">
              <a:solidFill>
                <a:schemeClr val="accent5"/>
              </a:solidFill>
              <a:latin typeface="Oswald"/>
              <a:ea typeface="Oswald"/>
              <a:cs typeface="Oswald"/>
              <a:sym typeface="Oswald"/>
            </a:endParaRPr>
          </a:p>
          <a:p>
            <a:pPr marL="457200" lvl="0" indent="-368300" algn="l" rtl="0">
              <a:lnSpc>
                <a:spcPct val="115000"/>
              </a:lnSpc>
              <a:spcBef>
                <a:spcPts val="0"/>
              </a:spcBef>
              <a:spcAft>
                <a:spcPts val="0"/>
              </a:spcAft>
              <a:buSzPts val="2200"/>
              <a:buFont typeface="Oswald"/>
              <a:buAutoNum type="arabicPeriod"/>
            </a:pPr>
            <a:r>
              <a:rPr lang="en" sz="2200" u="sng">
                <a:latin typeface="Oswald"/>
                <a:ea typeface="Oswald"/>
                <a:cs typeface="Oswald"/>
                <a:sym typeface="Oswald"/>
              </a:rPr>
              <a:t>Dramatic-</a:t>
            </a:r>
            <a:r>
              <a:rPr lang="en" sz="2200">
                <a:latin typeface="Oswald"/>
                <a:ea typeface="Oswald"/>
                <a:cs typeface="Oswald"/>
                <a:sym typeface="Oswald"/>
              </a:rPr>
              <a:t> Dramatic irony occurs when the audience or reader knows something important that a character in a play or story does not know.</a:t>
            </a:r>
            <a:endParaRPr/>
          </a:p>
        </p:txBody>
      </p:sp>
      <p:sp>
        <p:nvSpPr>
          <p:cNvPr id="142" name="Google Shape;142;p24"/>
          <p:cNvSpPr txBox="1"/>
          <p:nvPr/>
        </p:nvSpPr>
        <p:spPr>
          <a:xfrm>
            <a:off x="0" y="-74800"/>
            <a:ext cx="4462200" cy="73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latin typeface="Amatic SC"/>
                <a:ea typeface="Amatic SC"/>
                <a:cs typeface="Amatic SC"/>
                <a:sym typeface="Amatic SC"/>
              </a:rPr>
              <a:t>What we already know...</a:t>
            </a:r>
            <a:endParaRPr sz="4200" b="1">
              <a:latin typeface="Amatic SC"/>
              <a:ea typeface="Amatic SC"/>
              <a:cs typeface="Amatic SC"/>
              <a:sym typeface="Amatic S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59950" y="661100"/>
            <a:ext cx="4462200" cy="1710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600" u="sng">
                <a:latin typeface="Oswald"/>
                <a:ea typeface="Oswald"/>
                <a:cs typeface="Oswald"/>
                <a:sym typeface="Oswald"/>
              </a:rPr>
              <a:t>Point of View (P.O.V.)</a:t>
            </a:r>
            <a:endParaRPr sz="2600" u="sng">
              <a:latin typeface="Oswald"/>
              <a:ea typeface="Oswald"/>
              <a:cs typeface="Oswald"/>
              <a:sym typeface="Oswald"/>
            </a:endParaRPr>
          </a:p>
          <a:p>
            <a:pPr marL="0" lvl="0" indent="0" algn="l" rtl="0">
              <a:spcBef>
                <a:spcPts val="0"/>
              </a:spcBef>
              <a:spcAft>
                <a:spcPts val="0"/>
              </a:spcAft>
              <a:buNone/>
            </a:pPr>
            <a:r>
              <a:rPr lang="en" sz="2600">
                <a:latin typeface="Oswald"/>
                <a:ea typeface="Oswald"/>
                <a:cs typeface="Oswald"/>
                <a:sym typeface="Oswald"/>
              </a:rPr>
              <a:t>The point of view is the perspective from which the story is told.</a:t>
            </a:r>
            <a:endParaRPr sz="2600">
              <a:latin typeface="Oswald"/>
              <a:ea typeface="Oswald"/>
              <a:cs typeface="Oswald"/>
              <a:sym typeface="Oswald"/>
            </a:endParaRPr>
          </a:p>
        </p:txBody>
      </p:sp>
      <p:sp>
        <p:nvSpPr>
          <p:cNvPr id="148" name="Google Shape;148;p25"/>
          <p:cNvSpPr txBox="1">
            <a:spLocks noGrp="1"/>
          </p:cNvSpPr>
          <p:nvPr>
            <p:ph type="subTitle" idx="1"/>
          </p:nvPr>
        </p:nvSpPr>
        <p:spPr>
          <a:xfrm>
            <a:off x="89950" y="2371400"/>
            <a:ext cx="4402200" cy="2571661"/>
          </a:xfrm>
          <a:prstGeom prst="rect">
            <a:avLst/>
          </a:prstGeom>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accent5"/>
                </a:solidFill>
                <a:latin typeface="Oswald"/>
                <a:ea typeface="Oswald"/>
                <a:cs typeface="Oswald"/>
                <a:sym typeface="Oswald"/>
              </a:rPr>
              <a:t>What we learn about the story (the characters, events, conflicts, etc.) comes from the </a:t>
            </a:r>
            <a:r>
              <a:rPr lang="en" sz="2600" b="1" u="sng" dirty="0">
                <a:solidFill>
                  <a:schemeClr val="accent5"/>
                </a:solidFill>
                <a:latin typeface="Oswald"/>
                <a:ea typeface="Oswald"/>
                <a:cs typeface="Oswald"/>
                <a:sym typeface="Oswald"/>
              </a:rPr>
              <a:t>narrator</a:t>
            </a:r>
            <a:r>
              <a:rPr lang="en" sz="2600" b="1" dirty="0">
                <a:solidFill>
                  <a:schemeClr val="accent5"/>
                </a:solidFill>
                <a:latin typeface="Oswald"/>
                <a:ea typeface="Oswald"/>
                <a:cs typeface="Oswald"/>
                <a:sym typeface="Oswald"/>
              </a:rPr>
              <a:t>, who is the person telling the story.</a:t>
            </a:r>
            <a:endParaRPr sz="2600" b="1" dirty="0">
              <a:solidFill>
                <a:schemeClr val="accent5"/>
              </a:solidFill>
              <a:latin typeface="Oswald"/>
              <a:ea typeface="Oswald"/>
              <a:cs typeface="Oswald"/>
              <a:sym typeface="Oswald"/>
            </a:endParaRPr>
          </a:p>
        </p:txBody>
      </p:sp>
      <p:sp>
        <p:nvSpPr>
          <p:cNvPr id="149" name="Google Shape;149;p25"/>
          <p:cNvSpPr/>
          <p:nvPr/>
        </p:nvSpPr>
        <p:spPr>
          <a:xfrm>
            <a:off x="4908550" y="4363175"/>
            <a:ext cx="805500" cy="335700"/>
          </a:xfrm>
          <a:prstGeom prst="rect">
            <a:avLst/>
          </a:prstGeom>
          <a:solidFill>
            <a:srgbClr val="99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5"/>
          <p:cNvSpPr txBox="1"/>
          <p:nvPr/>
        </p:nvSpPr>
        <p:spPr>
          <a:xfrm>
            <a:off x="4639475" y="0"/>
            <a:ext cx="4462200" cy="5041200"/>
          </a:xfrm>
          <a:prstGeom prst="rect">
            <a:avLst/>
          </a:prstGeom>
          <a:solidFill>
            <a:schemeClr val="accent5"/>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dirty="0">
                <a:latin typeface="Oswald"/>
                <a:ea typeface="Oswald"/>
                <a:cs typeface="Oswald"/>
                <a:sym typeface="Oswald"/>
              </a:rPr>
              <a:t>4 Types of P.O.V.:</a:t>
            </a:r>
            <a:endParaRPr sz="2000" b="1" dirty="0">
              <a:latin typeface="Oswald"/>
              <a:ea typeface="Oswald"/>
              <a:cs typeface="Oswald"/>
              <a:sym typeface="Oswald"/>
            </a:endParaRPr>
          </a:p>
          <a:p>
            <a:pPr marL="457200" lvl="0" indent="-355600" algn="l" rtl="0">
              <a:spcBef>
                <a:spcPts val="0"/>
              </a:spcBef>
              <a:spcAft>
                <a:spcPts val="0"/>
              </a:spcAft>
              <a:buSzPts val="2000"/>
              <a:buFont typeface="Oswald"/>
              <a:buChar char="●"/>
            </a:pPr>
            <a:r>
              <a:rPr lang="en" sz="1800" b="1" u="sng" dirty="0">
                <a:latin typeface="Oswald"/>
                <a:ea typeface="Oswald"/>
                <a:cs typeface="Oswald"/>
                <a:sym typeface="Oswald"/>
              </a:rPr>
              <a:t>Omniscient</a:t>
            </a:r>
            <a:r>
              <a:rPr lang="en" sz="1800" b="1" dirty="0">
                <a:latin typeface="Oswald"/>
                <a:ea typeface="Oswald"/>
                <a:cs typeface="Oswald"/>
                <a:sym typeface="Oswald"/>
              </a:rPr>
              <a:t>- “All knowing”. The narrator is not a character in the story and knows everything about the story; they act like an observer.</a:t>
            </a:r>
            <a:endParaRPr sz="1800" b="1" dirty="0">
              <a:latin typeface="Oswald"/>
              <a:ea typeface="Oswald"/>
              <a:cs typeface="Oswald"/>
              <a:sym typeface="Oswald"/>
            </a:endParaRPr>
          </a:p>
          <a:p>
            <a:pPr marL="457200" lvl="0" indent="-355600" algn="l" rtl="0">
              <a:spcBef>
                <a:spcPts val="0"/>
              </a:spcBef>
              <a:spcAft>
                <a:spcPts val="0"/>
              </a:spcAft>
              <a:buClr>
                <a:schemeClr val="lt1"/>
              </a:buClr>
              <a:buSzPts val="2000"/>
              <a:buFont typeface="Oswald"/>
              <a:buChar char="●"/>
            </a:pPr>
            <a:r>
              <a:rPr lang="en" sz="1800" b="1" u="sng" dirty="0">
                <a:solidFill>
                  <a:schemeClr val="lt1"/>
                </a:solidFill>
                <a:latin typeface="Oswald"/>
                <a:ea typeface="Oswald"/>
                <a:cs typeface="Oswald"/>
                <a:sym typeface="Oswald"/>
              </a:rPr>
              <a:t>1st Person</a:t>
            </a:r>
            <a:r>
              <a:rPr lang="en" sz="1800" b="1" dirty="0">
                <a:solidFill>
                  <a:schemeClr val="lt1"/>
                </a:solidFill>
                <a:latin typeface="Oswald"/>
                <a:ea typeface="Oswald"/>
                <a:cs typeface="Oswald"/>
                <a:sym typeface="Oswald"/>
              </a:rPr>
              <a:t>- Narrator </a:t>
            </a:r>
            <a:r>
              <a:rPr lang="en" sz="1800" b="1" u="sng" dirty="0">
                <a:solidFill>
                  <a:schemeClr val="lt1"/>
                </a:solidFill>
                <a:latin typeface="Oswald"/>
                <a:ea typeface="Oswald"/>
                <a:cs typeface="Oswald"/>
                <a:sym typeface="Oswald"/>
              </a:rPr>
              <a:t>is</a:t>
            </a:r>
            <a:r>
              <a:rPr lang="en" sz="1800" b="1" dirty="0">
                <a:solidFill>
                  <a:schemeClr val="lt1"/>
                </a:solidFill>
                <a:latin typeface="Oswald"/>
                <a:ea typeface="Oswald"/>
                <a:cs typeface="Oswald"/>
                <a:sym typeface="Oswald"/>
              </a:rPr>
              <a:t> a character in the story, who tells it from their perspective using the pronoun, “I”.</a:t>
            </a:r>
            <a:endParaRPr sz="1800" b="1" dirty="0">
              <a:solidFill>
                <a:schemeClr val="lt1"/>
              </a:solidFill>
              <a:latin typeface="Oswald"/>
              <a:ea typeface="Oswald"/>
              <a:cs typeface="Oswald"/>
              <a:sym typeface="Oswald"/>
            </a:endParaRPr>
          </a:p>
          <a:p>
            <a:pPr marL="457200" lvl="0" indent="-355600" algn="l" rtl="0">
              <a:spcBef>
                <a:spcPts val="0"/>
              </a:spcBef>
              <a:spcAft>
                <a:spcPts val="0"/>
              </a:spcAft>
              <a:buSzPts val="2000"/>
              <a:buFont typeface="Oswald"/>
              <a:buChar char="●"/>
            </a:pPr>
            <a:r>
              <a:rPr lang="en" sz="1800" b="1" u="sng" dirty="0">
                <a:latin typeface="Oswald"/>
                <a:ea typeface="Oswald"/>
                <a:cs typeface="Oswald"/>
                <a:sym typeface="Oswald"/>
              </a:rPr>
              <a:t>3rd Person Limited</a:t>
            </a:r>
            <a:r>
              <a:rPr lang="en" sz="1800" b="1" dirty="0">
                <a:latin typeface="Oswald"/>
                <a:ea typeface="Oswald"/>
                <a:cs typeface="Oswald"/>
                <a:sym typeface="Oswald"/>
              </a:rPr>
              <a:t>- narrator zooms into the mind of one (1) character and can only see through the eyes of that character. uses “he/she”.</a:t>
            </a:r>
            <a:endParaRPr sz="1800" b="1" dirty="0">
              <a:latin typeface="Oswald"/>
              <a:ea typeface="Oswald"/>
              <a:cs typeface="Oswald"/>
              <a:sym typeface="Oswald"/>
            </a:endParaRPr>
          </a:p>
          <a:p>
            <a:pPr marL="457200" lvl="0" indent="-355600" algn="l" rtl="0">
              <a:spcBef>
                <a:spcPts val="0"/>
              </a:spcBef>
              <a:spcAft>
                <a:spcPts val="0"/>
              </a:spcAft>
              <a:buClr>
                <a:schemeClr val="lt1"/>
              </a:buClr>
              <a:buSzPts val="2000"/>
              <a:buFont typeface="Oswald"/>
              <a:buChar char="●"/>
            </a:pPr>
            <a:r>
              <a:rPr lang="en" sz="1800" b="1" u="sng" dirty="0">
                <a:solidFill>
                  <a:schemeClr val="lt1"/>
                </a:solidFill>
                <a:latin typeface="Oswald"/>
                <a:ea typeface="Oswald"/>
                <a:cs typeface="Oswald"/>
                <a:sym typeface="Oswald"/>
              </a:rPr>
              <a:t>3rd person objective</a:t>
            </a:r>
            <a:r>
              <a:rPr lang="en" sz="1800" b="1" dirty="0">
                <a:solidFill>
                  <a:schemeClr val="lt1"/>
                </a:solidFill>
                <a:latin typeface="Oswald"/>
                <a:ea typeface="Oswald"/>
                <a:cs typeface="Oswald"/>
                <a:sym typeface="Oswald"/>
              </a:rPr>
              <a:t>- Narrator is a reporter and only tells what they observe happening in the story.</a:t>
            </a:r>
            <a:endParaRPr sz="1800" b="1" dirty="0">
              <a:solidFill>
                <a:schemeClr val="lt1"/>
              </a:solidFill>
              <a:latin typeface="Oswald"/>
              <a:ea typeface="Oswald"/>
              <a:cs typeface="Oswald"/>
              <a:sym typeface="Oswald"/>
            </a:endParaRPr>
          </a:p>
        </p:txBody>
      </p:sp>
      <p:sp>
        <p:nvSpPr>
          <p:cNvPr id="151" name="Google Shape;151;p25"/>
          <p:cNvSpPr txBox="1"/>
          <p:nvPr/>
        </p:nvSpPr>
        <p:spPr>
          <a:xfrm>
            <a:off x="0" y="-74800"/>
            <a:ext cx="4462200" cy="73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latin typeface="Amatic SC"/>
                <a:ea typeface="Amatic SC"/>
                <a:cs typeface="Amatic SC"/>
                <a:sym typeface="Amatic SC"/>
              </a:rPr>
              <a:t>What we need to know...</a:t>
            </a:r>
            <a:endParaRPr sz="4200" b="1">
              <a:latin typeface="Amatic SC"/>
              <a:ea typeface="Amatic SC"/>
              <a:cs typeface="Amatic SC"/>
              <a:sym typeface="Amatic SC"/>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215675" y="594200"/>
            <a:ext cx="8530200" cy="4308000"/>
          </a:xfrm>
          <a:prstGeom prst="rect">
            <a:avLst/>
          </a:prstGeom>
          <a:ln w="28575" cap="flat" cmpd="sng">
            <a:solidFill>
              <a:srgbClr val="000000"/>
            </a:solidFill>
            <a:prstDash val="solid"/>
            <a:round/>
            <a:headEnd type="none" w="sm" len="sm"/>
            <a:tailEnd type="none" w="sm" len="sm"/>
          </a:ln>
        </p:spPr>
        <p:txBody>
          <a:bodyPr spcFirstLastPara="1" wrap="square" lIns="91425" tIns="91425" rIns="91425" bIns="91425" anchor="b" anchorCtr="0">
            <a:noAutofit/>
          </a:bodyPr>
          <a:lstStyle/>
          <a:p>
            <a:pPr marL="0" lvl="0" indent="0" algn="ctr" rtl="0">
              <a:spcBef>
                <a:spcPts val="0"/>
              </a:spcBef>
              <a:spcAft>
                <a:spcPts val="0"/>
              </a:spcAft>
              <a:buNone/>
            </a:pPr>
            <a:r>
              <a:rPr lang="en" sz="2600" u="sng">
                <a:solidFill>
                  <a:srgbClr val="000000"/>
                </a:solidFill>
                <a:latin typeface="Oswald"/>
                <a:ea typeface="Oswald"/>
                <a:cs typeface="Oswald"/>
                <a:sym typeface="Oswald"/>
              </a:rPr>
              <a:t>Diction</a:t>
            </a:r>
            <a:r>
              <a:rPr lang="en" sz="2600">
                <a:solidFill>
                  <a:srgbClr val="000000"/>
                </a:solidFill>
                <a:latin typeface="Oswald"/>
                <a:ea typeface="Oswald"/>
                <a:cs typeface="Oswald"/>
                <a:sym typeface="Oswald"/>
              </a:rPr>
              <a:t> </a:t>
            </a:r>
            <a:endParaRPr sz="2600">
              <a:solidFill>
                <a:srgbClr val="000000"/>
              </a:solidFill>
              <a:latin typeface="Oswald"/>
              <a:ea typeface="Oswald"/>
              <a:cs typeface="Oswald"/>
              <a:sym typeface="Oswald"/>
            </a:endParaRPr>
          </a:p>
          <a:p>
            <a:pPr marL="0" lvl="0" indent="0" algn="ctr" rtl="0">
              <a:spcBef>
                <a:spcPts val="0"/>
              </a:spcBef>
              <a:spcAft>
                <a:spcPts val="0"/>
              </a:spcAft>
              <a:buNone/>
            </a:pPr>
            <a:r>
              <a:rPr lang="en" sz="2200">
                <a:solidFill>
                  <a:srgbClr val="000000"/>
                </a:solidFill>
                <a:latin typeface="Oswald"/>
                <a:ea typeface="Oswald"/>
                <a:cs typeface="Oswald"/>
                <a:sym typeface="Oswald"/>
              </a:rPr>
              <a:t>The author’s word choice, which is intentionally done to create connotation.</a:t>
            </a:r>
            <a:endParaRPr sz="2600">
              <a:solidFill>
                <a:srgbClr val="000000"/>
              </a:solidFill>
              <a:latin typeface="Oswald"/>
              <a:ea typeface="Oswald"/>
              <a:cs typeface="Oswald"/>
              <a:sym typeface="Oswald"/>
            </a:endParaRPr>
          </a:p>
          <a:p>
            <a:pPr marL="0" lvl="0" indent="0" algn="ctr" rtl="0">
              <a:spcBef>
                <a:spcPts val="0"/>
              </a:spcBef>
              <a:spcAft>
                <a:spcPts val="0"/>
              </a:spcAft>
              <a:buNone/>
            </a:pPr>
            <a:endParaRPr sz="2600">
              <a:solidFill>
                <a:srgbClr val="000000"/>
              </a:solidFill>
              <a:latin typeface="Oswald"/>
              <a:ea typeface="Oswald"/>
              <a:cs typeface="Oswald"/>
              <a:sym typeface="Oswald"/>
            </a:endParaRPr>
          </a:p>
          <a:p>
            <a:pPr marL="0" lvl="0" indent="0" algn="ctr" rtl="0">
              <a:spcBef>
                <a:spcPts val="0"/>
              </a:spcBef>
              <a:spcAft>
                <a:spcPts val="0"/>
              </a:spcAft>
              <a:buNone/>
            </a:pPr>
            <a:r>
              <a:rPr lang="en" sz="2600" u="sng">
                <a:solidFill>
                  <a:srgbClr val="000000"/>
                </a:solidFill>
                <a:latin typeface="Oswald"/>
                <a:ea typeface="Oswald"/>
                <a:cs typeface="Oswald"/>
                <a:sym typeface="Oswald"/>
              </a:rPr>
              <a:t>Connotation</a:t>
            </a:r>
            <a:endParaRPr sz="2600">
              <a:solidFill>
                <a:srgbClr val="000000"/>
              </a:solidFill>
              <a:latin typeface="Oswald"/>
              <a:ea typeface="Oswald"/>
              <a:cs typeface="Oswald"/>
              <a:sym typeface="Oswald"/>
            </a:endParaRPr>
          </a:p>
          <a:p>
            <a:pPr marL="0" lvl="0" indent="0" algn="ctr" rtl="0">
              <a:spcBef>
                <a:spcPts val="0"/>
              </a:spcBef>
              <a:spcAft>
                <a:spcPts val="0"/>
              </a:spcAft>
              <a:buNone/>
            </a:pPr>
            <a:r>
              <a:rPr lang="en" sz="2200">
                <a:solidFill>
                  <a:srgbClr val="000000"/>
                </a:solidFill>
                <a:latin typeface="Oswald"/>
                <a:ea typeface="Oswald"/>
                <a:cs typeface="Oswald"/>
                <a:sym typeface="Oswald"/>
              </a:rPr>
              <a:t>The emotional meanings attached to words that the reader feels.</a:t>
            </a:r>
            <a:endParaRPr sz="2200">
              <a:solidFill>
                <a:srgbClr val="000000"/>
              </a:solidFill>
              <a:latin typeface="Oswald"/>
              <a:ea typeface="Oswald"/>
              <a:cs typeface="Oswald"/>
              <a:sym typeface="Oswald"/>
            </a:endParaRPr>
          </a:p>
          <a:p>
            <a:pPr marL="0" lvl="0" indent="0" algn="ctr" rtl="0">
              <a:spcBef>
                <a:spcPts val="0"/>
              </a:spcBef>
              <a:spcAft>
                <a:spcPts val="0"/>
              </a:spcAft>
              <a:buNone/>
            </a:pPr>
            <a:endParaRPr sz="2200">
              <a:solidFill>
                <a:srgbClr val="000000"/>
              </a:solidFill>
              <a:latin typeface="Oswald"/>
              <a:ea typeface="Oswald"/>
              <a:cs typeface="Oswald"/>
              <a:sym typeface="Oswald"/>
            </a:endParaRPr>
          </a:p>
          <a:p>
            <a:pPr marL="0" lvl="0" indent="0" algn="ctr" rtl="0">
              <a:spcBef>
                <a:spcPts val="0"/>
              </a:spcBef>
              <a:spcAft>
                <a:spcPts val="0"/>
              </a:spcAft>
              <a:buNone/>
            </a:pPr>
            <a:endParaRPr sz="2200">
              <a:solidFill>
                <a:srgbClr val="000000"/>
              </a:solidFill>
              <a:latin typeface="Oswald"/>
              <a:ea typeface="Oswald"/>
              <a:cs typeface="Oswald"/>
              <a:sym typeface="Oswald"/>
            </a:endParaRPr>
          </a:p>
          <a:p>
            <a:pPr marL="0" lvl="0" indent="0" algn="ctr" rtl="0">
              <a:spcBef>
                <a:spcPts val="0"/>
              </a:spcBef>
              <a:spcAft>
                <a:spcPts val="0"/>
              </a:spcAft>
              <a:buNone/>
            </a:pPr>
            <a:r>
              <a:rPr lang="en" sz="2600" u="sng">
                <a:solidFill>
                  <a:srgbClr val="000000"/>
                </a:solidFill>
                <a:latin typeface="Oswald"/>
                <a:ea typeface="Oswald"/>
                <a:cs typeface="Oswald"/>
                <a:sym typeface="Oswald"/>
              </a:rPr>
              <a:t>Denotation</a:t>
            </a:r>
            <a:endParaRPr sz="2600">
              <a:solidFill>
                <a:srgbClr val="000000"/>
              </a:solidFill>
              <a:latin typeface="Oswald"/>
              <a:ea typeface="Oswald"/>
              <a:cs typeface="Oswald"/>
              <a:sym typeface="Oswald"/>
            </a:endParaRPr>
          </a:p>
          <a:p>
            <a:pPr marL="0" lvl="0" indent="0" algn="ctr" rtl="0">
              <a:spcBef>
                <a:spcPts val="0"/>
              </a:spcBef>
              <a:spcAft>
                <a:spcPts val="0"/>
              </a:spcAft>
              <a:buNone/>
            </a:pPr>
            <a:r>
              <a:rPr lang="en" sz="2200">
                <a:solidFill>
                  <a:srgbClr val="000000"/>
                </a:solidFill>
                <a:latin typeface="Oswald"/>
                <a:ea typeface="Oswald"/>
                <a:cs typeface="Oswald"/>
                <a:sym typeface="Oswald"/>
              </a:rPr>
              <a:t>The literal meaning of the word or the dictionary meaning of a word.</a:t>
            </a:r>
            <a:endParaRPr sz="2200">
              <a:solidFill>
                <a:srgbClr val="000000"/>
              </a:solidFill>
              <a:latin typeface="Oswald"/>
              <a:ea typeface="Oswald"/>
              <a:cs typeface="Oswald"/>
              <a:sym typeface="Oswald"/>
            </a:endParaRPr>
          </a:p>
          <a:p>
            <a:pPr marL="0" lvl="0" indent="0" algn="l" rtl="0">
              <a:spcBef>
                <a:spcPts val="0"/>
              </a:spcBef>
              <a:spcAft>
                <a:spcPts val="0"/>
              </a:spcAft>
              <a:buNone/>
            </a:pPr>
            <a:endParaRPr sz="2600">
              <a:solidFill>
                <a:srgbClr val="000000"/>
              </a:solidFill>
              <a:latin typeface="Oswald"/>
              <a:ea typeface="Oswald"/>
              <a:cs typeface="Oswald"/>
              <a:sym typeface="Oswald"/>
            </a:endParaRPr>
          </a:p>
        </p:txBody>
      </p:sp>
      <p:sp>
        <p:nvSpPr>
          <p:cNvPr id="157" name="Google Shape;157;p26"/>
          <p:cNvSpPr txBox="1"/>
          <p:nvPr/>
        </p:nvSpPr>
        <p:spPr>
          <a:xfrm>
            <a:off x="0" y="-74800"/>
            <a:ext cx="4462200" cy="73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latin typeface="Amatic SC"/>
                <a:ea typeface="Amatic SC"/>
                <a:cs typeface="Amatic SC"/>
                <a:sym typeface="Amatic SC"/>
              </a:rPr>
              <a:t>What we need to know...</a:t>
            </a:r>
            <a:endParaRPr sz="4200" b="1">
              <a:latin typeface="Amatic SC"/>
              <a:ea typeface="Amatic SC"/>
              <a:cs typeface="Amatic SC"/>
              <a:sym typeface="Amatic SC"/>
            </a:endParaRPr>
          </a:p>
        </p:txBody>
      </p:sp>
      <p:sp>
        <p:nvSpPr>
          <p:cNvPr id="158" name="Google Shape;158;p26"/>
          <p:cNvSpPr/>
          <p:nvPr/>
        </p:nvSpPr>
        <p:spPr>
          <a:xfrm>
            <a:off x="4794200" y="4366300"/>
            <a:ext cx="1109100" cy="3843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cxnSp>
        <p:nvCxnSpPr>
          <p:cNvPr id="163" name="Google Shape;163;p27"/>
          <p:cNvCxnSpPr/>
          <p:nvPr/>
        </p:nvCxnSpPr>
        <p:spPr>
          <a:xfrm flipH="1">
            <a:off x="4532250" y="244525"/>
            <a:ext cx="8700" cy="4776600"/>
          </a:xfrm>
          <a:prstGeom prst="straightConnector1">
            <a:avLst/>
          </a:prstGeom>
          <a:noFill/>
          <a:ln w="114300" cap="flat" cmpd="sng">
            <a:solidFill>
              <a:schemeClr val="accent1"/>
            </a:solidFill>
            <a:prstDash val="solid"/>
            <a:round/>
            <a:headEnd type="none" w="med" len="med"/>
            <a:tailEnd type="none" w="med" len="med"/>
          </a:ln>
        </p:spPr>
      </p:cxnSp>
      <p:sp>
        <p:nvSpPr>
          <p:cNvPr id="164" name="Google Shape;164;p27"/>
          <p:cNvSpPr txBox="1"/>
          <p:nvPr/>
        </p:nvSpPr>
        <p:spPr>
          <a:xfrm>
            <a:off x="160275" y="2235400"/>
            <a:ext cx="4261500" cy="28410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chemeClr val="dk2"/>
              </a:buClr>
              <a:buSzPts val="2000"/>
              <a:buFont typeface="Oswald"/>
              <a:buChar char="●"/>
            </a:pPr>
            <a:r>
              <a:rPr lang="en" sz="2000" b="1">
                <a:solidFill>
                  <a:schemeClr val="dk2"/>
                </a:solidFill>
                <a:latin typeface="Oswald"/>
                <a:ea typeface="Oswald"/>
                <a:cs typeface="Oswald"/>
                <a:sym typeface="Oswald"/>
              </a:rPr>
              <a:t>Uses words and goes beyond their ordinary meanings. </a:t>
            </a:r>
            <a:endParaRPr sz="2000" b="1">
              <a:solidFill>
                <a:schemeClr val="dk2"/>
              </a:solidFill>
              <a:latin typeface="Oswald"/>
              <a:ea typeface="Oswald"/>
              <a:cs typeface="Oswald"/>
              <a:sym typeface="Oswald"/>
            </a:endParaRPr>
          </a:p>
          <a:p>
            <a:pPr marL="457200" lvl="0" indent="-355600" algn="l" rtl="0">
              <a:lnSpc>
                <a:spcPct val="115000"/>
              </a:lnSpc>
              <a:spcBef>
                <a:spcPts val="0"/>
              </a:spcBef>
              <a:spcAft>
                <a:spcPts val="0"/>
              </a:spcAft>
              <a:buClr>
                <a:srgbClr val="000000"/>
              </a:buClr>
              <a:buSzPts val="2000"/>
              <a:buFont typeface="Oswald"/>
              <a:buChar char="●"/>
            </a:pPr>
            <a:r>
              <a:rPr lang="en" sz="2000" b="1">
                <a:latin typeface="Oswald"/>
                <a:ea typeface="Oswald"/>
                <a:cs typeface="Oswald"/>
                <a:sym typeface="Oswald"/>
              </a:rPr>
              <a:t>They are literary devices that express an author’s meaning and ideas indirectly through descriptions, exaggerations, and comparison.</a:t>
            </a:r>
            <a:endParaRPr sz="2000" b="1">
              <a:latin typeface="Oswald"/>
              <a:ea typeface="Oswald"/>
              <a:cs typeface="Oswald"/>
              <a:sym typeface="Oswald"/>
            </a:endParaRPr>
          </a:p>
        </p:txBody>
      </p:sp>
      <p:sp>
        <p:nvSpPr>
          <p:cNvPr id="165" name="Google Shape;165;p27"/>
          <p:cNvSpPr txBox="1"/>
          <p:nvPr/>
        </p:nvSpPr>
        <p:spPr>
          <a:xfrm>
            <a:off x="0" y="-153375"/>
            <a:ext cx="4462200" cy="73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latin typeface="Amatic SC"/>
                <a:ea typeface="Amatic SC"/>
                <a:cs typeface="Amatic SC"/>
                <a:sym typeface="Amatic SC"/>
              </a:rPr>
              <a:t>What we need to know...</a:t>
            </a:r>
            <a:endParaRPr sz="4200" b="1">
              <a:latin typeface="Amatic SC"/>
              <a:ea typeface="Amatic SC"/>
              <a:cs typeface="Amatic SC"/>
              <a:sym typeface="Amatic SC"/>
            </a:endParaRPr>
          </a:p>
        </p:txBody>
      </p:sp>
      <p:sp>
        <p:nvSpPr>
          <p:cNvPr id="166" name="Google Shape;166;p27"/>
          <p:cNvSpPr txBox="1"/>
          <p:nvPr/>
        </p:nvSpPr>
        <p:spPr>
          <a:xfrm>
            <a:off x="4700925" y="424069"/>
            <a:ext cx="4261500" cy="1963355"/>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2000" b="1" u="sng" dirty="0">
                <a:latin typeface="Oswald"/>
                <a:ea typeface="Oswald"/>
                <a:cs typeface="Oswald"/>
                <a:sym typeface="Oswald"/>
              </a:rPr>
              <a:t>Imagery</a:t>
            </a:r>
            <a:r>
              <a:rPr lang="en" sz="2400" dirty="0">
                <a:latin typeface="Oswald"/>
                <a:ea typeface="Oswald"/>
                <a:cs typeface="Oswald"/>
                <a:sym typeface="Oswald"/>
              </a:rPr>
              <a:t>: </a:t>
            </a:r>
            <a:r>
              <a:rPr lang="en" b="1" dirty="0">
                <a:latin typeface="Oswald"/>
                <a:ea typeface="Oswald"/>
                <a:cs typeface="Oswald"/>
                <a:sym typeface="Oswald"/>
              </a:rPr>
              <a:t>Language that appeals to the </a:t>
            </a:r>
            <a:r>
              <a:rPr lang="en" b="1" dirty="0" smtClean="0">
                <a:latin typeface="Oswald"/>
                <a:ea typeface="Oswald"/>
                <a:cs typeface="Oswald"/>
                <a:sym typeface="Oswald"/>
              </a:rPr>
              <a:t>senses. </a:t>
            </a:r>
          </a:p>
          <a:p>
            <a:pPr marL="0" lvl="0" indent="0" algn="l" rtl="0">
              <a:lnSpc>
                <a:spcPct val="115000"/>
              </a:lnSpc>
              <a:spcBef>
                <a:spcPts val="0"/>
              </a:spcBef>
              <a:spcAft>
                <a:spcPts val="0"/>
              </a:spcAft>
              <a:buNone/>
            </a:pPr>
            <a:r>
              <a:rPr lang="en" sz="1600" b="1" dirty="0" smtClean="0">
                <a:latin typeface="Oswald"/>
                <a:ea typeface="Oswald"/>
                <a:cs typeface="Oswald"/>
                <a:sym typeface="Oswald"/>
              </a:rPr>
              <a:t>Collection </a:t>
            </a:r>
            <a:r>
              <a:rPr lang="en" sz="1600" b="1" dirty="0">
                <a:latin typeface="Oswald"/>
                <a:ea typeface="Oswald"/>
                <a:cs typeface="Oswald"/>
                <a:sym typeface="Oswald"/>
              </a:rPr>
              <a:t>of pictures or likenesses made with words.</a:t>
            </a:r>
            <a:endParaRPr sz="1600" b="1" dirty="0">
              <a:latin typeface="Oswald"/>
              <a:ea typeface="Oswald"/>
              <a:cs typeface="Oswald"/>
              <a:sym typeface="Oswald"/>
            </a:endParaRPr>
          </a:p>
          <a:p>
            <a:pPr marL="457200" lvl="0" indent="-342900" algn="l" rtl="0">
              <a:lnSpc>
                <a:spcPct val="115000"/>
              </a:lnSpc>
              <a:spcBef>
                <a:spcPts val="0"/>
              </a:spcBef>
              <a:spcAft>
                <a:spcPts val="0"/>
              </a:spcAft>
              <a:buClr>
                <a:srgbClr val="000000"/>
              </a:buClr>
              <a:buSzPts val="1800"/>
              <a:buFont typeface="Oswald"/>
              <a:buChar char="●"/>
            </a:pPr>
            <a:r>
              <a:rPr lang="en" sz="1600" b="1" dirty="0">
                <a:latin typeface="Oswald"/>
                <a:ea typeface="Oswald"/>
                <a:cs typeface="Oswald"/>
                <a:sym typeface="Oswald"/>
              </a:rPr>
              <a:t>Appeals to the five senses: sight/sound/smell/touch/taste</a:t>
            </a:r>
            <a:endParaRPr sz="1600" b="1" dirty="0">
              <a:latin typeface="Oswald"/>
              <a:ea typeface="Oswald"/>
              <a:cs typeface="Oswald"/>
              <a:sym typeface="Oswald"/>
            </a:endParaRPr>
          </a:p>
          <a:p>
            <a:pPr marL="457200" lvl="0" indent="-342900" algn="l" rtl="0">
              <a:lnSpc>
                <a:spcPct val="115000"/>
              </a:lnSpc>
              <a:spcBef>
                <a:spcPts val="0"/>
              </a:spcBef>
              <a:spcAft>
                <a:spcPts val="0"/>
              </a:spcAft>
              <a:buClr>
                <a:srgbClr val="000000"/>
              </a:buClr>
              <a:buSzPts val="1800"/>
              <a:buFont typeface="Oswald"/>
              <a:buChar char="●"/>
            </a:pPr>
            <a:r>
              <a:rPr lang="en" sz="1600" b="1" dirty="0">
                <a:latin typeface="Oswald"/>
                <a:ea typeface="Oswald"/>
                <a:cs typeface="Oswald"/>
                <a:sym typeface="Oswald"/>
              </a:rPr>
              <a:t>Descriptions help the reader to form a mental picture of the story.</a:t>
            </a:r>
            <a:endParaRPr sz="1600" b="1" dirty="0">
              <a:latin typeface="Oswald"/>
              <a:ea typeface="Oswald"/>
              <a:cs typeface="Oswald"/>
              <a:sym typeface="Oswald"/>
            </a:endParaRPr>
          </a:p>
        </p:txBody>
      </p:sp>
      <p:sp>
        <p:nvSpPr>
          <p:cNvPr id="167" name="Google Shape;167;p27"/>
          <p:cNvSpPr txBox="1">
            <a:spLocks noGrp="1"/>
          </p:cNvSpPr>
          <p:nvPr>
            <p:ph type="body" idx="4294967295"/>
          </p:nvPr>
        </p:nvSpPr>
        <p:spPr>
          <a:xfrm>
            <a:off x="4651425" y="2637183"/>
            <a:ext cx="4360500" cy="2383842"/>
          </a:xfrm>
          <a:prstGeom prst="rect">
            <a:avLst/>
          </a:prstGeom>
          <a:solidFill>
            <a:schemeClr val="accent5"/>
          </a:solidFill>
          <a:ln w="19050" cap="flat" cmpd="sng">
            <a:solidFill>
              <a:srgbClr val="CACACA"/>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b="1" u="sng" dirty="0">
                <a:solidFill>
                  <a:schemeClr val="lt1"/>
                </a:solidFill>
                <a:latin typeface="Oswald"/>
                <a:ea typeface="Oswald"/>
                <a:cs typeface="Oswald"/>
                <a:sym typeface="Oswald"/>
              </a:rPr>
              <a:t>Imagery paints a picture in the reader’s mind.</a:t>
            </a:r>
            <a:endParaRPr b="1" dirty="0">
              <a:solidFill>
                <a:schemeClr val="lt1"/>
              </a:solidFill>
              <a:latin typeface="Oswald"/>
              <a:ea typeface="Oswald"/>
              <a:cs typeface="Oswald"/>
              <a:sym typeface="Oswald"/>
            </a:endParaRPr>
          </a:p>
          <a:p>
            <a:pPr marL="0" lvl="0" indent="0" algn="l" rtl="0">
              <a:spcBef>
                <a:spcPts val="1600"/>
              </a:spcBef>
              <a:spcAft>
                <a:spcPts val="1600"/>
              </a:spcAft>
              <a:buNone/>
            </a:pPr>
            <a:r>
              <a:rPr lang="en" sz="2400" b="1" dirty="0">
                <a:solidFill>
                  <a:srgbClr val="000000"/>
                </a:solidFill>
                <a:latin typeface="Oswald"/>
                <a:ea typeface="Oswald"/>
                <a:cs typeface="Oswald"/>
                <a:sym typeface="Oswald"/>
              </a:rPr>
              <a:t>Example:</a:t>
            </a:r>
            <a:r>
              <a:rPr lang="en" b="1" dirty="0">
                <a:solidFill>
                  <a:schemeClr val="lt1"/>
                </a:solidFill>
                <a:latin typeface="Oswald"/>
                <a:ea typeface="Oswald"/>
                <a:cs typeface="Oswald"/>
                <a:sym typeface="Oswald"/>
              </a:rPr>
              <a:t> </a:t>
            </a:r>
            <a:r>
              <a:rPr lang="en" sz="1400" dirty="0">
                <a:solidFill>
                  <a:schemeClr val="lt1"/>
                </a:solidFill>
                <a:latin typeface="Oswald"/>
                <a:ea typeface="Oswald"/>
                <a:cs typeface="Oswald"/>
                <a:sym typeface="Oswald"/>
              </a:rPr>
              <a:t>As I rounded the corner, a full moon in a black sky watched down upon me. I could only hear the chirp of the crickets echoing in the distance. A warm breeze tickled my nose with the smell of freshly mowed grass.</a:t>
            </a:r>
            <a:endParaRPr sz="1400" dirty="0">
              <a:solidFill>
                <a:schemeClr val="lt1"/>
              </a:solidFill>
              <a:latin typeface="Oswald"/>
              <a:ea typeface="Oswald"/>
              <a:cs typeface="Oswald"/>
              <a:sym typeface="Oswald"/>
            </a:endParaRPr>
          </a:p>
        </p:txBody>
      </p:sp>
      <p:sp>
        <p:nvSpPr>
          <p:cNvPr id="168" name="Google Shape;168;p27"/>
          <p:cNvSpPr txBox="1"/>
          <p:nvPr/>
        </p:nvSpPr>
        <p:spPr>
          <a:xfrm>
            <a:off x="83550" y="547775"/>
            <a:ext cx="4298700" cy="1550400"/>
          </a:xfrm>
          <a:prstGeom prst="rect">
            <a:avLst/>
          </a:prstGeom>
          <a:solidFill>
            <a:schemeClr val="accent5"/>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2000" b="1" u="sng">
                <a:latin typeface="Oswald"/>
                <a:ea typeface="Oswald"/>
                <a:cs typeface="Oswald"/>
                <a:sym typeface="Oswald"/>
              </a:rPr>
              <a:t>Figurative Language</a:t>
            </a:r>
            <a:r>
              <a:rPr lang="en" sz="2000" b="1">
                <a:latin typeface="Oswald"/>
                <a:ea typeface="Oswald"/>
                <a:cs typeface="Oswald"/>
                <a:sym typeface="Oswald"/>
              </a:rPr>
              <a:t>: the use of language that describes one thing in terms of another but is not meant to be taken literally.</a:t>
            </a:r>
            <a:endParaRPr sz="2000">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72"/>
        <p:cNvGrpSpPr/>
        <p:nvPr/>
      </p:nvGrpSpPr>
      <p:grpSpPr>
        <a:xfrm>
          <a:off x="0" y="0"/>
          <a:ext cx="0" cy="0"/>
          <a:chOff x="0" y="0"/>
          <a:chExt cx="0" cy="0"/>
        </a:xfrm>
      </p:grpSpPr>
      <p:sp>
        <p:nvSpPr>
          <p:cNvPr id="173" name="Google Shape;173;p28"/>
          <p:cNvSpPr txBox="1">
            <a:spLocks noGrp="1"/>
          </p:cNvSpPr>
          <p:nvPr>
            <p:ph type="body" idx="1"/>
          </p:nvPr>
        </p:nvSpPr>
        <p:spPr>
          <a:xfrm>
            <a:off x="52900" y="609550"/>
            <a:ext cx="8933400" cy="552000"/>
          </a:xfrm>
          <a:prstGeom prst="rect">
            <a:avLst/>
          </a:prstGeom>
          <a:solidFill>
            <a:schemeClr val="lt1"/>
          </a:solid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900" b="1" u="sng">
                <a:solidFill>
                  <a:schemeClr val="accent5"/>
                </a:solidFill>
                <a:latin typeface="Oswald"/>
                <a:ea typeface="Oswald"/>
                <a:cs typeface="Oswald"/>
                <a:sym typeface="Oswald"/>
              </a:rPr>
              <a:t>Tone</a:t>
            </a:r>
            <a:r>
              <a:rPr lang="en" sz="1900" b="1">
                <a:solidFill>
                  <a:schemeClr val="accent5"/>
                </a:solidFill>
                <a:latin typeface="Oswald"/>
                <a:ea typeface="Oswald"/>
                <a:cs typeface="Oswald"/>
                <a:sym typeface="Oswald"/>
              </a:rPr>
              <a:t>: the attitude an author takes toward the text, a character, or the audience in a story.</a:t>
            </a:r>
            <a:endParaRPr sz="1900" b="1">
              <a:solidFill>
                <a:schemeClr val="accent5"/>
              </a:solidFill>
              <a:latin typeface="Oswald"/>
              <a:ea typeface="Oswald"/>
              <a:cs typeface="Oswald"/>
              <a:sym typeface="Oswald"/>
            </a:endParaRPr>
          </a:p>
          <a:p>
            <a:pPr marL="0" lvl="0" indent="0" algn="l" rtl="0">
              <a:spcBef>
                <a:spcPts val="1600"/>
              </a:spcBef>
              <a:spcAft>
                <a:spcPts val="0"/>
              </a:spcAft>
              <a:buNone/>
            </a:pPr>
            <a:endParaRPr sz="2400" b="1">
              <a:latin typeface="Amatic SC"/>
              <a:ea typeface="Amatic SC"/>
              <a:cs typeface="Amatic SC"/>
              <a:sym typeface="Amatic SC"/>
            </a:endParaRPr>
          </a:p>
          <a:p>
            <a:pPr marL="0" lvl="0" indent="0" algn="l" rtl="0">
              <a:spcBef>
                <a:spcPts val="700"/>
              </a:spcBef>
              <a:spcAft>
                <a:spcPts val="0"/>
              </a:spcAft>
              <a:buNone/>
            </a:pPr>
            <a:endParaRPr sz="2400">
              <a:solidFill>
                <a:srgbClr val="000000"/>
              </a:solidFill>
              <a:latin typeface="Amatic SC"/>
              <a:ea typeface="Amatic SC"/>
              <a:cs typeface="Amatic SC"/>
              <a:sym typeface="Amatic SC"/>
            </a:endParaRPr>
          </a:p>
          <a:p>
            <a:pPr marL="0" lvl="0" indent="0" algn="l" rtl="0">
              <a:spcBef>
                <a:spcPts val="0"/>
              </a:spcBef>
              <a:spcAft>
                <a:spcPts val="1600"/>
              </a:spcAft>
              <a:buNone/>
            </a:pPr>
            <a:endParaRPr sz="2400" b="1">
              <a:solidFill>
                <a:srgbClr val="000000"/>
              </a:solidFill>
              <a:latin typeface="Amatic SC"/>
              <a:ea typeface="Amatic SC"/>
              <a:cs typeface="Amatic SC"/>
              <a:sym typeface="Amatic SC"/>
            </a:endParaRPr>
          </a:p>
        </p:txBody>
      </p:sp>
      <p:sp>
        <p:nvSpPr>
          <p:cNvPr id="174" name="Google Shape;174;p28"/>
          <p:cNvSpPr txBox="1"/>
          <p:nvPr/>
        </p:nvSpPr>
        <p:spPr>
          <a:xfrm>
            <a:off x="0" y="-74800"/>
            <a:ext cx="4462200" cy="73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latin typeface="Amatic SC"/>
                <a:ea typeface="Amatic SC"/>
                <a:cs typeface="Amatic SC"/>
                <a:sym typeface="Amatic SC"/>
              </a:rPr>
              <a:t>What we need to know...</a:t>
            </a:r>
            <a:endParaRPr sz="4200" b="1">
              <a:latin typeface="Amatic SC"/>
              <a:ea typeface="Amatic SC"/>
              <a:cs typeface="Amatic SC"/>
              <a:sym typeface="Amatic SC"/>
            </a:endParaRPr>
          </a:p>
        </p:txBody>
      </p:sp>
      <p:sp>
        <p:nvSpPr>
          <p:cNvPr id="175" name="Google Shape;175;p28"/>
          <p:cNvSpPr txBox="1"/>
          <p:nvPr/>
        </p:nvSpPr>
        <p:spPr>
          <a:xfrm>
            <a:off x="52900" y="1327350"/>
            <a:ext cx="8976600" cy="2069700"/>
          </a:xfrm>
          <a:prstGeom prst="rect">
            <a:avLst/>
          </a:prstGeom>
          <a:solidFill>
            <a:srgbClr val="F3F3F3"/>
          </a:solid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2"/>
              </a:buClr>
              <a:buSzPts val="1800"/>
              <a:buFont typeface="Oswald"/>
              <a:buChar char="●"/>
            </a:pPr>
            <a:r>
              <a:rPr lang="en" sz="1800" b="1">
                <a:solidFill>
                  <a:schemeClr val="dk2"/>
                </a:solidFill>
                <a:latin typeface="Oswald"/>
                <a:ea typeface="Oswald"/>
                <a:cs typeface="Oswald"/>
                <a:sym typeface="Oswald"/>
              </a:rPr>
              <a:t>Tone can be recognized by the language/word choices used by the author. </a:t>
            </a:r>
            <a:endParaRPr sz="1800" b="1">
              <a:solidFill>
                <a:schemeClr val="dk2"/>
              </a:solidFill>
              <a:latin typeface="Oswald"/>
              <a:ea typeface="Oswald"/>
              <a:cs typeface="Oswald"/>
              <a:sym typeface="Oswald"/>
            </a:endParaRPr>
          </a:p>
          <a:p>
            <a:pPr marL="457200" lvl="0" indent="-342900" algn="l" rtl="0">
              <a:lnSpc>
                <a:spcPct val="115000"/>
              </a:lnSpc>
              <a:spcBef>
                <a:spcPts val="0"/>
              </a:spcBef>
              <a:spcAft>
                <a:spcPts val="0"/>
              </a:spcAft>
              <a:buClr>
                <a:srgbClr val="000000"/>
              </a:buClr>
              <a:buSzPts val="1800"/>
              <a:buFont typeface="Oswald"/>
              <a:buChar char="●"/>
            </a:pPr>
            <a:r>
              <a:rPr lang="en" sz="1800" b="1">
                <a:latin typeface="Oswald"/>
                <a:ea typeface="Oswald"/>
                <a:cs typeface="Oswald"/>
                <a:sym typeface="Oswald"/>
              </a:rPr>
              <a:t>The language will reveal if the author’s opinion is positive or negative about the subject.</a:t>
            </a:r>
            <a:endParaRPr sz="1800" b="1">
              <a:latin typeface="Oswald"/>
              <a:ea typeface="Oswald"/>
              <a:cs typeface="Oswald"/>
              <a:sym typeface="Oswald"/>
            </a:endParaRPr>
          </a:p>
          <a:p>
            <a:pPr marL="457200" lvl="0" indent="-342900" algn="l" rtl="0">
              <a:lnSpc>
                <a:spcPct val="115000"/>
              </a:lnSpc>
              <a:spcBef>
                <a:spcPts val="0"/>
              </a:spcBef>
              <a:spcAft>
                <a:spcPts val="0"/>
              </a:spcAft>
              <a:buClr>
                <a:schemeClr val="accent5"/>
              </a:buClr>
              <a:buSzPts val="1800"/>
              <a:buFont typeface="Oswald"/>
              <a:buChar char="●"/>
            </a:pPr>
            <a:r>
              <a:rPr lang="en" sz="1800" b="1">
                <a:solidFill>
                  <a:schemeClr val="accent5"/>
                </a:solidFill>
                <a:latin typeface="Oswald"/>
                <a:ea typeface="Oswald"/>
                <a:cs typeface="Oswald"/>
                <a:sym typeface="Oswald"/>
              </a:rPr>
              <a:t>Tone must be </a:t>
            </a:r>
            <a:r>
              <a:rPr lang="en" sz="1800" b="1" u="sng">
                <a:solidFill>
                  <a:schemeClr val="accent5"/>
                </a:solidFill>
                <a:latin typeface="Oswald"/>
                <a:ea typeface="Oswald"/>
                <a:cs typeface="Oswald"/>
                <a:sym typeface="Oswald"/>
              </a:rPr>
              <a:t>inferred</a:t>
            </a:r>
            <a:r>
              <a:rPr lang="en" sz="1800" b="1">
                <a:solidFill>
                  <a:schemeClr val="accent5"/>
                </a:solidFill>
                <a:latin typeface="Oswald"/>
                <a:ea typeface="Oswald"/>
                <a:cs typeface="Oswald"/>
                <a:sym typeface="Oswald"/>
              </a:rPr>
              <a:t> through the use of descriptive words.</a:t>
            </a:r>
            <a:endParaRPr sz="1800" b="1">
              <a:solidFill>
                <a:schemeClr val="accent5"/>
              </a:solidFill>
              <a:latin typeface="Oswald"/>
              <a:ea typeface="Oswald"/>
              <a:cs typeface="Oswald"/>
              <a:sym typeface="Oswald"/>
            </a:endParaRPr>
          </a:p>
          <a:p>
            <a:pPr marL="457200" lvl="0" indent="-342900" algn="l" rtl="0">
              <a:lnSpc>
                <a:spcPct val="115000"/>
              </a:lnSpc>
              <a:spcBef>
                <a:spcPts val="0"/>
              </a:spcBef>
              <a:spcAft>
                <a:spcPts val="0"/>
              </a:spcAft>
              <a:buClr>
                <a:srgbClr val="000000"/>
              </a:buClr>
              <a:buSzPts val="1800"/>
              <a:buFont typeface="Oswald"/>
              <a:buChar char="●"/>
            </a:pPr>
            <a:r>
              <a:rPr lang="en" sz="1800" b="1">
                <a:latin typeface="Oswald"/>
                <a:ea typeface="Oswald"/>
                <a:cs typeface="Oswald"/>
                <a:sym typeface="Oswald"/>
              </a:rPr>
              <a:t>Tone can use imagery to paint a picture of the author’s opinions.</a:t>
            </a:r>
            <a:endParaRPr sz="1800" b="1">
              <a:latin typeface="Oswald"/>
              <a:ea typeface="Oswald"/>
              <a:cs typeface="Oswald"/>
              <a:sym typeface="Oswald"/>
            </a:endParaRPr>
          </a:p>
          <a:p>
            <a:pPr marL="457200" lvl="0" indent="-342900" algn="l" rtl="0">
              <a:lnSpc>
                <a:spcPct val="115000"/>
              </a:lnSpc>
              <a:spcBef>
                <a:spcPts val="0"/>
              </a:spcBef>
              <a:spcAft>
                <a:spcPts val="0"/>
              </a:spcAft>
              <a:buClr>
                <a:schemeClr val="dk2"/>
              </a:buClr>
              <a:buSzPts val="1800"/>
              <a:buFont typeface="Oswald"/>
              <a:buChar char="●"/>
            </a:pPr>
            <a:r>
              <a:rPr lang="en" sz="1800" b="1">
                <a:solidFill>
                  <a:schemeClr val="dk2"/>
                </a:solidFill>
                <a:latin typeface="Oswald"/>
                <a:ea typeface="Oswald"/>
                <a:cs typeface="Oswald"/>
                <a:sym typeface="Oswald"/>
              </a:rPr>
              <a:t>The tone of a story can be comical (positive), hostile (negative), or impartial (neutral).</a:t>
            </a:r>
            <a:endParaRPr sz="1800" b="1">
              <a:solidFill>
                <a:schemeClr val="dk2"/>
              </a:solidFill>
              <a:latin typeface="Oswald"/>
              <a:ea typeface="Oswald"/>
              <a:cs typeface="Oswald"/>
              <a:sym typeface="Oswald"/>
            </a:endParaRPr>
          </a:p>
          <a:p>
            <a:pPr marL="0" lvl="0" indent="0" algn="l" rtl="0">
              <a:lnSpc>
                <a:spcPct val="115000"/>
              </a:lnSpc>
              <a:spcBef>
                <a:spcPts val="1600"/>
              </a:spcBef>
              <a:spcAft>
                <a:spcPts val="1600"/>
              </a:spcAft>
              <a:buNone/>
            </a:pPr>
            <a:endParaRPr/>
          </a:p>
        </p:txBody>
      </p:sp>
      <p:sp>
        <p:nvSpPr>
          <p:cNvPr id="176" name="Google Shape;176;p28"/>
          <p:cNvSpPr txBox="1"/>
          <p:nvPr/>
        </p:nvSpPr>
        <p:spPr>
          <a:xfrm>
            <a:off x="52900" y="3624025"/>
            <a:ext cx="8933400" cy="1371000"/>
          </a:xfrm>
          <a:prstGeom prst="rect">
            <a:avLst/>
          </a:prstGeom>
          <a:solidFill>
            <a:schemeClr val="lt1"/>
          </a:solid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2000" b="1" u="sng">
                <a:latin typeface="Oswald"/>
                <a:ea typeface="Oswald"/>
                <a:cs typeface="Oswald"/>
                <a:sym typeface="Oswald"/>
              </a:rPr>
              <a:t>Mood</a:t>
            </a:r>
            <a:r>
              <a:rPr lang="en" sz="2000" b="1">
                <a:latin typeface="Oswald"/>
                <a:ea typeface="Oswald"/>
                <a:cs typeface="Oswald"/>
                <a:sym typeface="Oswald"/>
              </a:rPr>
              <a:t>: how the reader feels when reading a piece of literature.</a:t>
            </a:r>
            <a:endParaRPr sz="2000" b="1">
              <a:latin typeface="Oswald"/>
              <a:ea typeface="Oswald"/>
              <a:cs typeface="Oswald"/>
              <a:sym typeface="Oswald"/>
            </a:endParaRPr>
          </a:p>
          <a:p>
            <a:pPr marL="0" lvl="0" indent="0" algn="ctr" rtl="0">
              <a:lnSpc>
                <a:spcPct val="115000"/>
              </a:lnSpc>
              <a:spcBef>
                <a:spcPts val="1600"/>
              </a:spcBef>
              <a:spcAft>
                <a:spcPts val="1600"/>
              </a:spcAft>
              <a:buNone/>
            </a:pPr>
            <a:r>
              <a:rPr lang="en" sz="2000" b="1">
                <a:solidFill>
                  <a:schemeClr val="accent5"/>
                </a:solidFill>
                <a:latin typeface="Oswald"/>
                <a:ea typeface="Oswald"/>
                <a:cs typeface="Oswald"/>
                <a:sym typeface="Oswald"/>
              </a:rPr>
              <a:t>A reader can feel optimistic (positive), confused (negative), or indifferent (neutral).</a:t>
            </a:r>
            <a:endParaRPr sz="2000">
              <a:solidFill>
                <a:schemeClr val="accent5"/>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000"/>
              <a:t>What we already know...</a:t>
            </a:r>
            <a:endParaRPr sz="4000"/>
          </a:p>
        </p:txBody>
      </p:sp>
      <p:pic>
        <p:nvPicPr>
          <p:cNvPr id="62" name="Google Shape;62;p14"/>
          <p:cNvPicPr preferRelativeResize="0"/>
          <p:nvPr/>
        </p:nvPicPr>
        <p:blipFill>
          <a:blip r:embed="rId3">
            <a:alphaModFix/>
          </a:blip>
          <a:stretch>
            <a:fillRect/>
          </a:stretch>
        </p:blipFill>
        <p:spPr>
          <a:xfrm>
            <a:off x="-43650" y="1490425"/>
            <a:ext cx="4462200" cy="2449907"/>
          </a:xfrm>
          <a:prstGeom prst="rect">
            <a:avLst/>
          </a:prstGeom>
          <a:noFill/>
          <a:ln>
            <a:noFill/>
          </a:ln>
        </p:spPr>
      </p:pic>
      <p:sp>
        <p:nvSpPr>
          <p:cNvPr id="63" name="Google Shape;63;p14"/>
          <p:cNvSpPr/>
          <p:nvPr/>
        </p:nvSpPr>
        <p:spPr>
          <a:xfrm>
            <a:off x="4841425" y="4270875"/>
            <a:ext cx="973200" cy="461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txBox="1"/>
          <p:nvPr/>
        </p:nvSpPr>
        <p:spPr>
          <a:xfrm>
            <a:off x="4681800" y="108000"/>
            <a:ext cx="4462200" cy="492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a:solidFill>
                  <a:schemeClr val="lt1"/>
                </a:solidFill>
                <a:latin typeface="Oswald"/>
                <a:ea typeface="Oswald"/>
                <a:cs typeface="Oswald"/>
                <a:sym typeface="Oswald"/>
              </a:rPr>
              <a:t>A </a:t>
            </a:r>
            <a:r>
              <a:rPr lang="en" sz="2800" u="sng">
                <a:latin typeface="Oswald"/>
                <a:ea typeface="Oswald"/>
                <a:cs typeface="Oswald"/>
                <a:sym typeface="Oswald"/>
              </a:rPr>
              <a:t>plotline</a:t>
            </a:r>
            <a:r>
              <a:rPr lang="en" sz="2800">
                <a:solidFill>
                  <a:schemeClr val="lt1"/>
                </a:solidFill>
                <a:latin typeface="Oswald"/>
                <a:ea typeface="Oswald"/>
                <a:cs typeface="Oswald"/>
                <a:sym typeface="Oswald"/>
              </a:rPr>
              <a:t> breaks down the elements of a plot, which includes 5 parts:</a:t>
            </a:r>
            <a:endParaRPr sz="2800">
              <a:solidFill>
                <a:schemeClr val="lt1"/>
              </a:solidFill>
              <a:latin typeface="Oswald"/>
              <a:ea typeface="Oswald"/>
              <a:cs typeface="Oswald"/>
              <a:sym typeface="Oswald"/>
            </a:endParaRPr>
          </a:p>
          <a:p>
            <a:pPr marL="0" lvl="0" indent="0" algn="l" rtl="0">
              <a:spcBef>
                <a:spcPts val="0"/>
              </a:spcBef>
              <a:spcAft>
                <a:spcPts val="0"/>
              </a:spcAft>
              <a:buNone/>
            </a:pPr>
            <a:endParaRPr sz="1000">
              <a:solidFill>
                <a:schemeClr val="lt1"/>
              </a:solidFill>
              <a:latin typeface="Oswald"/>
              <a:ea typeface="Oswald"/>
              <a:cs typeface="Oswald"/>
              <a:sym typeface="Oswald"/>
            </a:endParaRPr>
          </a:p>
          <a:p>
            <a:pPr marL="457200" lvl="0" indent="-406400" algn="l" rtl="0">
              <a:spcBef>
                <a:spcPts val="0"/>
              </a:spcBef>
              <a:spcAft>
                <a:spcPts val="0"/>
              </a:spcAft>
              <a:buClr>
                <a:schemeClr val="lt1"/>
              </a:buClr>
              <a:buSzPts val="2800"/>
              <a:buFont typeface="Oswald"/>
              <a:buChar char="●"/>
            </a:pPr>
            <a:r>
              <a:rPr lang="en" sz="2800">
                <a:solidFill>
                  <a:schemeClr val="lt1"/>
                </a:solidFill>
                <a:latin typeface="Oswald"/>
                <a:ea typeface="Oswald"/>
                <a:cs typeface="Oswald"/>
                <a:sym typeface="Oswald"/>
              </a:rPr>
              <a:t>Exposition</a:t>
            </a:r>
            <a:endParaRPr sz="2800">
              <a:solidFill>
                <a:schemeClr val="lt1"/>
              </a:solidFill>
              <a:latin typeface="Oswald"/>
              <a:ea typeface="Oswald"/>
              <a:cs typeface="Oswald"/>
              <a:sym typeface="Oswald"/>
            </a:endParaRPr>
          </a:p>
          <a:p>
            <a:pPr marL="457200" lvl="0" indent="-406400" algn="l" rtl="0">
              <a:spcBef>
                <a:spcPts val="0"/>
              </a:spcBef>
              <a:spcAft>
                <a:spcPts val="0"/>
              </a:spcAft>
              <a:buClr>
                <a:schemeClr val="lt1"/>
              </a:buClr>
              <a:buSzPts val="2800"/>
              <a:buFont typeface="Oswald"/>
              <a:buChar char="●"/>
            </a:pPr>
            <a:r>
              <a:rPr lang="en" sz="2800">
                <a:solidFill>
                  <a:schemeClr val="lt1"/>
                </a:solidFill>
                <a:latin typeface="Oswald"/>
                <a:ea typeface="Oswald"/>
                <a:cs typeface="Oswald"/>
                <a:sym typeface="Oswald"/>
              </a:rPr>
              <a:t>Complications (Rising Action)</a:t>
            </a:r>
            <a:endParaRPr sz="2800">
              <a:solidFill>
                <a:schemeClr val="lt1"/>
              </a:solidFill>
              <a:latin typeface="Oswald"/>
              <a:ea typeface="Oswald"/>
              <a:cs typeface="Oswald"/>
              <a:sym typeface="Oswald"/>
            </a:endParaRPr>
          </a:p>
          <a:p>
            <a:pPr marL="457200" lvl="0" indent="-406400" algn="l" rtl="0">
              <a:spcBef>
                <a:spcPts val="0"/>
              </a:spcBef>
              <a:spcAft>
                <a:spcPts val="0"/>
              </a:spcAft>
              <a:buClr>
                <a:schemeClr val="lt1"/>
              </a:buClr>
              <a:buSzPts val="2800"/>
              <a:buFont typeface="Oswald"/>
              <a:buChar char="●"/>
            </a:pPr>
            <a:r>
              <a:rPr lang="en" sz="2800">
                <a:solidFill>
                  <a:schemeClr val="lt1"/>
                </a:solidFill>
                <a:latin typeface="Oswald"/>
                <a:ea typeface="Oswald"/>
                <a:cs typeface="Oswald"/>
                <a:sym typeface="Oswald"/>
              </a:rPr>
              <a:t>Climax</a:t>
            </a:r>
            <a:endParaRPr sz="2800">
              <a:solidFill>
                <a:schemeClr val="lt1"/>
              </a:solidFill>
              <a:latin typeface="Oswald"/>
              <a:ea typeface="Oswald"/>
              <a:cs typeface="Oswald"/>
              <a:sym typeface="Oswald"/>
            </a:endParaRPr>
          </a:p>
          <a:p>
            <a:pPr marL="457200" lvl="0" indent="-406400" algn="l" rtl="0">
              <a:spcBef>
                <a:spcPts val="0"/>
              </a:spcBef>
              <a:spcAft>
                <a:spcPts val="0"/>
              </a:spcAft>
              <a:buClr>
                <a:schemeClr val="lt1"/>
              </a:buClr>
              <a:buSzPts val="2800"/>
              <a:buFont typeface="Oswald"/>
              <a:buChar char="●"/>
            </a:pPr>
            <a:r>
              <a:rPr lang="en" sz="2800">
                <a:solidFill>
                  <a:schemeClr val="lt1"/>
                </a:solidFill>
                <a:latin typeface="Oswald"/>
                <a:ea typeface="Oswald"/>
                <a:cs typeface="Oswald"/>
                <a:sym typeface="Oswald"/>
              </a:rPr>
              <a:t>Falling Action</a:t>
            </a:r>
            <a:endParaRPr sz="2800">
              <a:solidFill>
                <a:schemeClr val="lt1"/>
              </a:solidFill>
              <a:latin typeface="Oswald"/>
              <a:ea typeface="Oswald"/>
              <a:cs typeface="Oswald"/>
              <a:sym typeface="Oswald"/>
            </a:endParaRPr>
          </a:p>
          <a:p>
            <a:pPr marL="457200" lvl="0" indent="-406400" algn="l" rtl="0">
              <a:spcBef>
                <a:spcPts val="0"/>
              </a:spcBef>
              <a:spcAft>
                <a:spcPts val="0"/>
              </a:spcAft>
              <a:buClr>
                <a:schemeClr val="lt1"/>
              </a:buClr>
              <a:buSzPts val="2800"/>
              <a:buFont typeface="Oswald"/>
              <a:buChar char="●"/>
            </a:pPr>
            <a:r>
              <a:rPr lang="en" sz="2800">
                <a:solidFill>
                  <a:schemeClr val="lt1"/>
                </a:solidFill>
                <a:latin typeface="Oswald"/>
                <a:ea typeface="Oswald"/>
                <a:cs typeface="Oswald"/>
                <a:sym typeface="Oswald"/>
              </a:rPr>
              <a:t>Denouement (Resolution) </a:t>
            </a:r>
            <a:endParaRPr sz="2800">
              <a:solidFill>
                <a:schemeClr val="lt1"/>
              </a:solidFill>
              <a:latin typeface="Oswald"/>
              <a:ea typeface="Oswald"/>
              <a:cs typeface="Oswald"/>
              <a:sym typeface="Oswald"/>
            </a:endParaRPr>
          </a:p>
        </p:txBody>
      </p:sp>
      <p:sp>
        <p:nvSpPr>
          <p:cNvPr id="65" name="Google Shape;65;p14"/>
          <p:cNvSpPr txBox="1"/>
          <p:nvPr/>
        </p:nvSpPr>
        <p:spPr>
          <a:xfrm>
            <a:off x="69875" y="95900"/>
            <a:ext cx="2226900" cy="985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a:latin typeface="Average"/>
                <a:ea typeface="Average"/>
                <a:cs typeface="Average"/>
                <a:sym typeface="Average"/>
              </a:rPr>
              <a:t>PLOT</a:t>
            </a:r>
            <a:endParaRPr sz="6000" b="1">
              <a:latin typeface="Average"/>
              <a:ea typeface="Average"/>
              <a:cs typeface="Average"/>
              <a:sym typeface="Averag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0" y="0"/>
            <a:ext cx="3711300" cy="68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we need to know...</a:t>
            </a:r>
            <a:endParaRPr/>
          </a:p>
        </p:txBody>
      </p:sp>
      <p:sp>
        <p:nvSpPr>
          <p:cNvPr id="71" name="Google Shape;71;p15"/>
          <p:cNvSpPr txBox="1"/>
          <p:nvPr/>
        </p:nvSpPr>
        <p:spPr>
          <a:xfrm>
            <a:off x="0" y="683100"/>
            <a:ext cx="9144000" cy="4460400"/>
          </a:xfrm>
          <a:prstGeom prst="rect">
            <a:avLst/>
          </a:prstGeom>
          <a:solidFill>
            <a:srgbClr val="CCCCCC"/>
          </a:solidFill>
          <a:ln>
            <a:noFill/>
          </a:ln>
        </p:spPr>
        <p:txBody>
          <a:bodyPr spcFirstLastPara="1" wrap="square" lIns="91425" tIns="91425" rIns="91425" bIns="91425" anchor="t" anchorCtr="0">
            <a:noAutofit/>
          </a:bodyPr>
          <a:lstStyle/>
          <a:p>
            <a:pPr marL="457200" lvl="0" indent="-457200" algn="l" rtl="0">
              <a:spcBef>
                <a:spcPts val="0"/>
              </a:spcBef>
              <a:spcAft>
                <a:spcPts val="0"/>
              </a:spcAft>
              <a:buSzPts val="3600"/>
              <a:buFont typeface="Oswald"/>
              <a:buChar char="●"/>
            </a:pPr>
            <a:r>
              <a:rPr lang="en" sz="3200" b="1" u="sng" dirty="0">
                <a:latin typeface="Oswald"/>
                <a:ea typeface="Oswald"/>
                <a:cs typeface="Oswald"/>
                <a:sym typeface="Oswald"/>
              </a:rPr>
              <a:t>Exposition:</a:t>
            </a:r>
            <a:r>
              <a:rPr lang="en" sz="3200" b="1" dirty="0">
                <a:latin typeface="Oswald"/>
                <a:ea typeface="Oswald"/>
                <a:cs typeface="Oswald"/>
                <a:sym typeface="Oswald"/>
              </a:rPr>
              <a:t> Introduces the basic information by “setting the stage”- introduces the characters and conflicts and it foreshadows the conflict.</a:t>
            </a:r>
            <a:endParaRPr sz="3200" b="1" dirty="0">
              <a:latin typeface="Oswald"/>
              <a:ea typeface="Oswald"/>
              <a:cs typeface="Oswald"/>
              <a:sym typeface="Oswald"/>
            </a:endParaRPr>
          </a:p>
          <a:p>
            <a:pPr marL="0" lvl="0" indent="0" algn="l" rtl="0">
              <a:spcBef>
                <a:spcPts val="0"/>
              </a:spcBef>
              <a:spcAft>
                <a:spcPts val="0"/>
              </a:spcAft>
              <a:buNone/>
            </a:pPr>
            <a:endParaRPr sz="3200" b="1" dirty="0">
              <a:latin typeface="Oswald"/>
              <a:ea typeface="Oswald"/>
              <a:cs typeface="Oswald"/>
              <a:sym typeface="Oswald"/>
            </a:endParaRPr>
          </a:p>
          <a:p>
            <a:pPr marL="457200" lvl="0" indent="-457200" algn="l" rtl="0">
              <a:spcBef>
                <a:spcPts val="0"/>
              </a:spcBef>
              <a:spcAft>
                <a:spcPts val="0"/>
              </a:spcAft>
              <a:buClr>
                <a:schemeClr val="accent5"/>
              </a:buClr>
              <a:buSzPts val="3600"/>
              <a:buFont typeface="Oswald"/>
              <a:buChar char="●"/>
            </a:pPr>
            <a:r>
              <a:rPr lang="en" sz="3200" b="1" u="sng" dirty="0">
                <a:solidFill>
                  <a:schemeClr val="accent5"/>
                </a:solidFill>
                <a:latin typeface="Oswald"/>
                <a:ea typeface="Oswald"/>
                <a:cs typeface="Oswald"/>
                <a:sym typeface="Oswald"/>
              </a:rPr>
              <a:t>Complications (Rising Action):</a:t>
            </a:r>
            <a:r>
              <a:rPr lang="en" sz="3200" b="1" dirty="0">
                <a:solidFill>
                  <a:schemeClr val="accent5"/>
                </a:solidFill>
                <a:latin typeface="Oswald"/>
                <a:ea typeface="Oswald"/>
                <a:cs typeface="Oswald"/>
                <a:sym typeface="Oswald"/>
              </a:rPr>
              <a:t> arise when the characters takes steps to deal with the conflict(s) introduced in the exposition. </a:t>
            </a:r>
            <a:endParaRPr sz="3200" b="1" dirty="0">
              <a:solidFill>
                <a:schemeClr val="accent5"/>
              </a:solidFill>
              <a:latin typeface="Oswald"/>
              <a:ea typeface="Oswald"/>
              <a:cs typeface="Oswald"/>
              <a:sym typeface="Oswald"/>
            </a:endParaRPr>
          </a:p>
          <a:p>
            <a:pPr marL="0" lvl="0" indent="0" algn="l" rtl="0">
              <a:spcBef>
                <a:spcPts val="0"/>
              </a:spcBef>
              <a:spcAft>
                <a:spcPts val="0"/>
              </a:spcAft>
              <a:buNone/>
            </a:pPr>
            <a:endParaRPr sz="3200" b="1" dirty="0">
              <a:solidFill>
                <a:srgbClr val="990000"/>
              </a:solidFill>
              <a:latin typeface="Oswald"/>
              <a:ea typeface="Oswald"/>
              <a:cs typeface="Oswald"/>
              <a:sym typeface="Oswald"/>
            </a:endParaRPr>
          </a:p>
          <a:p>
            <a:pPr marL="457200" lvl="0" indent="0" algn="l" rtl="0">
              <a:spcBef>
                <a:spcPts val="0"/>
              </a:spcBef>
              <a:spcAft>
                <a:spcPts val="0"/>
              </a:spcAft>
              <a:buNone/>
            </a:pPr>
            <a:endParaRPr sz="2300" dirty="0">
              <a:solidFill>
                <a:schemeClr val="accent5"/>
              </a:solidFill>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0" y="0"/>
            <a:ext cx="3711300" cy="68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we need to know...</a:t>
            </a:r>
            <a:endParaRPr/>
          </a:p>
        </p:txBody>
      </p:sp>
      <p:sp>
        <p:nvSpPr>
          <p:cNvPr id="77" name="Google Shape;77;p16"/>
          <p:cNvSpPr txBox="1"/>
          <p:nvPr/>
        </p:nvSpPr>
        <p:spPr>
          <a:xfrm>
            <a:off x="0" y="683100"/>
            <a:ext cx="9144000" cy="4460400"/>
          </a:xfrm>
          <a:prstGeom prst="rect">
            <a:avLst/>
          </a:prstGeom>
          <a:solidFill>
            <a:srgbClr val="CCCCCC"/>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600" b="1" dirty="0">
              <a:solidFill>
                <a:srgbClr val="990000"/>
              </a:solidFill>
              <a:latin typeface="Oswald"/>
              <a:ea typeface="Oswald"/>
              <a:cs typeface="Oswald"/>
              <a:sym typeface="Oswald"/>
            </a:endParaRPr>
          </a:p>
          <a:p>
            <a:pPr marL="457200" lvl="0" indent="-406400" algn="l" rtl="0">
              <a:spcBef>
                <a:spcPts val="0"/>
              </a:spcBef>
              <a:spcAft>
                <a:spcPts val="0"/>
              </a:spcAft>
              <a:buClr>
                <a:schemeClr val="accent5"/>
              </a:buClr>
              <a:buSzPts val="2800"/>
              <a:buFont typeface="Oswald"/>
              <a:buChar char="●"/>
            </a:pPr>
            <a:r>
              <a:rPr lang="en" sz="2600" b="1" u="sng" dirty="0">
                <a:solidFill>
                  <a:schemeClr val="accent5"/>
                </a:solidFill>
                <a:latin typeface="Oswald"/>
                <a:ea typeface="Oswald"/>
                <a:cs typeface="Oswald"/>
                <a:sym typeface="Oswald"/>
              </a:rPr>
              <a:t>Climax</a:t>
            </a:r>
            <a:r>
              <a:rPr lang="en" sz="2600" b="1" dirty="0">
                <a:solidFill>
                  <a:schemeClr val="accent5"/>
                </a:solidFill>
                <a:latin typeface="Oswald"/>
                <a:ea typeface="Oswald"/>
                <a:cs typeface="Oswald"/>
                <a:sym typeface="Oswald"/>
              </a:rPr>
              <a:t>: the moment of the greatest emotional intensity or suspense; it marks the moment when the conflict </a:t>
            </a:r>
            <a:r>
              <a:rPr lang="en" sz="2600" b="1" u="sng" dirty="0">
                <a:solidFill>
                  <a:schemeClr val="accent5"/>
                </a:solidFill>
                <a:latin typeface="Oswald"/>
                <a:ea typeface="Oswald"/>
                <a:cs typeface="Oswald"/>
                <a:sym typeface="Oswald"/>
              </a:rPr>
              <a:t>MUST </a:t>
            </a:r>
            <a:r>
              <a:rPr lang="en" sz="2600" b="1" dirty="0">
                <a:solidFill>
                  <a:schemeClr val="accent5"/>
                </a:solidFill>
                <a:latin typeface="Oswald"/>
                <a:ea typeface="Oswald"/>
                <a:cs typeface="Oswald"/>
                <a:sym typeface="Oswald"/>
              </a:rPr>
              <a:t>be resolved in one way or another.</a:t>
            </a:r>
            <a:endParaRPr sz="2600" b="1" dirty="0">
              <a:solidFill>
                <a:schemeClr val="accent5"/>
              </a:solidFill>
              <a:latin typeface="Oswald"/>
              <a:ea typeface="Oswald"/>
              <a:cs typeface="Oswald"/>
              <a:sym typeface="Oswald"/>
            </a:endParaRPr>
          </a:p>
          <a:p>
            <a:pPr marL="0" lvl="0" indent="0" algn="l" rtl="0">
              <a:spcBef>
                <a:spcPts val="0"/>
              </a:spcBef>
              <a:spcAft>
                <a:spcPts val="0"/>
              </a:spcAft>
              <a:buNone/>
            </a:pPr>
            <a:endParaRPr sz="2600" b="1" dirty="0">
              <a:latin typeface="Oswald"/>
              <a:ea typeface="Oswald"/>
              <a:cs typeface="Oswald"/>
              <a:sym typeface="Oswald"/>
            </a:endParaRPr>
          </a:p>
          <a:p>
            <a:pPr marL="457200" lvl="0" indent="-406400" algn="l" rtl="0">
              <a:spcBef>
                <a:spcPts val="0"/>
              </a:spcBef>
              <a:spcAft>
                <a:spcPts val="0"/>
              </a:spcAft>
              <a:buSzPts val="2800"/>
              <a:buFont typeface="Oswald"/>
              <a:buChar char="●"/>
            </a:pPr>
            <a:r>
              <a:rPr lang="en" sz="2600" b="1" u="sng" dirty="0">
                <a:latin typeface="Oswald"/>
                <a:ea typeface="Oswald"/>
                <a:cs typeface="Oswald"/>
                <a:sym typeface="Oswald"/>
              </a:rPr>
              <a:t>Falling Action</a:t>
            </a:r>
            <a:r>
              <a:rPr lang="en" sz="2600" b="1" dirty="0">
                <a:latin typeface="Oswald"/>
                <a:ea typeface="Oswald"/>
                <a:cs typeface="Oswald"/>
                <a:sym typeface="Oswald"/>
              </a:rPr>
              <a:t>: The events that move the reader from the high point of the climax towards the resolution.</a:t>
            </a:r>
            <a:endParaRPr sz="2600" b="1" dirty="0">
              <a:latin typeface="Oswald"/>
              <a:ea typeface="Oswald"/>
              <a:cs typeface="Oswald"/>
              <a:sym typeface="Oswald"/>
            </a:endParaRPr>
          </a:p>
          <a:p>
            <a:pPr marL="0" lvl="0" indent="0" algn="l" rtl="0">
              <a:spcBef>
                <a:spcPts val="0"/>
              </a:spcBef>
              <a:spcAft>
                <a:spcPts val="0"/>
              </a:spcAft>
              <a:buNone/>
            </a:pPr>
            <a:endParaRPr sz="2600" b="1" dirty="0">
              <a:solidFill>
                <a:srgbClr val="990000"/>
              </a:solidFill>
              <a:latin typeface="Oswald"/>
              <a:ea typeface="Oswald"/>
              <a:cs typeface="Oswald"/>
              <a:sym typeface="Oswald"/>
            </a:endParaRPr>
          </a:p>
          <a:p>
            <a:pPr marL="457200" lvl="0" indent="-406400" algn="l" rtl="0">
              <a:spcBef>
                <a:spcPts val="0"/>
              </a:spcBef>
              <a:spcAft>
                <a:spcPts val="0"/>
              </a:spcAft>
              <a:buClr>
                <a:schemeClr val="accent5"/>
              </a:buClr>
              <a:buSzPts val="2800"/>
              <a:buFont typeface="Oswald"/>
              <a:buChar char="●"/>
            </a:pPr>
            <a:r>
              <a:rPr lang="en" sz="2600" b="1" u="sng" dirty="0">
                <a:solidFill>
                  <a:schemeClr val="accent5"/>
                </a:solidFill>
                <a:latin typeface="Oswald"/>
                <a:ea typeface="Oswald"/>
                <a:cs typeface="Oswald"/>
                <a:sym typeface="Oswald"/>
              </a:rPr>
              <a:t>Denouement (Resolution)</a:t>
            </a:r>
            <a:r>
              <a:rPr lang="en" sz="2600" b="1" dirty="0">
                <a:solidFill>
                  <a:schemeClr val="accent5"/>
                </a:solidFill>
                <a:latin typeface="Oswald"/>
                <a:ea typeface="Oswald"/>
                <a:cs typeface="Oswald"/>
                <a:sym typeface="Oswald"/>
              </a:rPr>
              <a:t>: Final part of a story where the threads of a story are tied together and conflicts are usually resolved, but not always.</a:t>
            </a:r>
            <a:endParaRPr sz="2600" dirty="0">
              <a:solidFill>
                <a:schemeClr val="accent5"/>
              </a:solidFill>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subTitle" idx="1"/>
          </p:nvPr>
        </p:nvSpPr>
        <p:spPr>
          <a:xfrm>
            <a:off x="151975" y="861830"/>
            <a:ext cx="4045200" cy="42117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chemeClr val="accent1"/>
                </a:solidFill>
                <a:latin typeface="Oswald"/>
                <a:ea typeface="Oswald"/>
                <a:cs typeface="Oswald"/>
                <a:sym typeface="Oswald"/>
              </a:rPr>
              <a:t>Setting is:</a:t>
            </a:r>
            <a:endParaRPr sz="2400" b="1" dirty="0">
              <a:solidFill>
                <a:schemeClr val="accent1"/>
              </a:solidFill>
              <a:latin typeface="Oswald"/>
              <a:ea typeface="Oswald"/>
              <a:cs typeface="Oswald"/>
              <a:sym typeface="Oswald"/>
            </a:endParaRPr>
          </a:p>
          <a:p>
            <a:pPr marL="457200" lvl="0" indent="-381000" algn="l" rtl="0">
              <a:spcBef>
                <a:spcPts val="0"/>
              </a:spcBef>
              <a:spcAft>
                <a:spcPts val="0"/>
              </a:spcAft>
              <a:buClr>
                <a:schemeClr val="accent5"/>
              </a:buClr>
              <a:buSzPts val="2400"/>
              <a:buFont typeface="Oswald"/>
              <a:buChar char="●"/>
            </a:pPr>
            <a:r>
              <a:rPr lang="en" sz="2400" b="1" dirty="0">
                <a:solidFill>
                  <a:schemeClr val="accent5"/>
                </a:solidFill>
                <a:latin typeface="Oswald"/>
                <a:ea typeface="Oswald"/>
                <a:cs typeface="Oswald"/>
                <a:sym typeface="Oswald"/>
              </a:rPr>
              <a:t>the time and place of a story </a:t>
            </a:r>
            <a:endParaRPr sz="2400" b="1" dirty="0">
              <a:solidFill>
                <a:schemeClr val="accent5"/>
              </a:solidFill>
              <a:latin typeface="Oswald"/>
              <a:ea typeface="Oswald"/>
              <a:cs typeface="Oswald"/>
              <a:sym typeface="Oswald"/>
            </a:endParaRPr>
          </a:p>
          <a:p>
            <a:pPr marL="457200" lvl="0" indent="-381000" algn="l" rtl="0">
              <a:spcBef>
                <a:spcPts val="0"/>
              </a:spcBef>
              <a:spcAft>
                <a:spcPts val="0"/>
              </a:spcAft>
              <a:buSzPts val="2400"/>
              <a:buFont typeface="Oswald"/>
              <a:buChar char="●"/>
            </a:pPr>
            <a:r>
              <a:rPr lang="en" sz="2400" b="1" dirty="0">
                <a:latin typeface="Oswald"/>
                <a:ea typeface="Oswald"/>
                <a:cs typeface="Oswald"/>
                <a:sym typeface="Oswald"/>
              </a:rPr>
              <a:t>in longer stories, there can be multiple settings</a:t>
            </a:r>
            <a:endParaRPr sz="2400" b="1" dirty="0">
              <a:latin typeface="Oswald"/>
              <a:ea typeface="Oswald"/>
              <a:cs typeface="Oswald"/>
              <a:sym typeface="Oswald"/>
            </a:endParaRPr>
          </a:p>
          <a:p>
            <a:pPr marL="0" lvl="0" indent="0" algn="l" rtl="0">
              <a:spcBef>
                <a:spcPts val="0"/>
              </a:spcBef>
              <a:spcAft>
                <a:spcPts val="0"/>
              </a:spcAft>
              <a:buNone/>
            </a:pPr>
            <a:r>
              <a:rPr lang="en" sz="2400" b="1" dirty="0" smtClean="0">
                <a:solidFill>
                  <a:schemeClr val="accent1"/>
                </a:solidFill>
                <a:latin typeface="Oswald"/>
                <a:ea typeface="Oswald"/>
                <a:cs typeface="Oswald"/>
                <a:sym typeface="Oswald"/>
              </a:rPr>
              <a:t>Setting </a:t>
            </a:r>
            <a:r>
              <a:rPr lang="en" sz="2400" b="1" dirty="0">
                <a:solidFill>
                  <a:schemeClr val="accent1"/>
                </a:solidFill>
                <a:latin typeface="Oswald"/>
                <a:ea typeface="Oswald"/>
                <a:cs typeface="Oswald"/>
                <a:sym typeface="Oswald"/>
              </a:rPr>
              <a:t>includes:</a:t>
            </a:r>
            <a:endParaRPr sz="2400" b="1" dirty="0">
              <a:solidFill>
                <a:schemeClr val="accent1"/>
              </a:solidFill>
              <a:latin typeface="Oswald"/>
              <a:ea typeface="Oswald"/>
              <a:cs typeface="Oswald"/>
              <a:sym typeface="Oswald"/>
            </a:endParaRPr>
          </a:p>
          <a:p>
            <a:pPr marL="457200" lvl="0" indent="-381000" algn="l" rtl="0">
              <a:spcBef>
                <a:spcPts val="0"/>
              </a:spcBef>
              <a:spcAft>
                <a:spcPts val="0"/>
              </a:spcAft>
              <a:buClr>
                <a:schemeClr val="accent5"/>
              </a:buClr>
              <a:buSzPts val="2400"/>
              <a:buFont typeface="Oswald"/>
              <a:buChar char="●"/>
            </a:pPr>
            <a:r>
              <a:rPr lang="en" sz="2400" b="1" dirty="0">
                <a:solidFill>
                  <a:schemeClr val="accent5"/>
                </a:solidFill>
                <a:latin typeface="Oswald"/>
                <a:ea typeface="Oswald"/>
                <a:cs typeface="Oswald"/>
                <a:sym typeface="Oswald"/>
              </a:rPr>
              <a:t>a geographical location</a:t>
            </a:r>
            <a:endParaRPr sz="2400" b="1" dirty="0">
              <a:solidFill>
                <a:schemeClr val="accent5"/>
              </a:solidFill>
              <a:latin typeface="Oswald"/>
              <a:ea typeface="Oswald"/>
              <a:cs typeface="Oswald"/>
              <a:sym typeface="Oswald"/>
            </a:endParaRPr>
          </a:p>
          <a:p>
            <a:pPr marL="457200" lvl="0" indent="-381000" algn="l" rtl="0">
              <a:spcBef>
                <a:spcPts val="0"/>
              </a:spcBef>
              <a:spcAft>
                <a:spcPts val="0"/>
              </a:spcAft>
              <a:buSzPts val="2400"/>
              <a:buFont typeface="Oswald"/>
              <a:buChar char="●"/>
            </a:pPr>
            <a:r>
              <a:rPr lang="en" sz="2400" b="1" dirty="0">
                <a:latin typeface="Oswald"/>
                <a:ea typeface="Oswald"/>
                <a:cs typeface="Oswald"/>
                <a:sym typeface="Oswald"/>
              </a:rPr>
              <a:t>a specific time of day</a:t>
            </a:r>
            <a:endParaRPr sz="2400" b="1" dirty="0">
              <a:latin typeface="Oswald"/>
              <a:ea typeface="Oswald"/>
              <a:cs typeface="Oswald"/>
              <a:sym typeface="Oswald"/>
            </a:endParaRPr>
          </a:p>
          <a:p>
            <a:pPr marL="457200" lvl="0" indent="-381000" algn="l" rtl="0">
              <a:spcBef>
                <a:spcPts val="0"/>
              </a:spcBef>
              <a:spcAft>
                <a:spcPts val="0"/>
              </a:spcAft>
              <a:buClr>
                <a:schemeClr val="accent1"/>
              </a:buClr>
              <a:buSzPts val="2400"/>
              <a:buFont typeface="Oswald"/>
              <a:buChar char="●"/>
            </a:pPr>
            <a:r>
              <a:rPr lang="en" sz="2400" b="1" dirty="0">
                <a:solidFill>
                  <a:schemeClr val="accent1"/>
                </a:solidFill>
                <a:latin typeface="Oswald"/>
                <a:ea typeface="Oswald"/>
                <a:cs typeface="Oswald"/>
                <a:sym typeface="Oswald"/>
              </a:rPr>
              <a:t>a time period</a:t>
            </a:r>
            <a:endParaRPr sz="2400" b="1" dirty="0">
              <a:solidFill>
                <a:schemeClr val="accent1"/>
              </a:solidFill>
              <a:latin typeface="Oswald"/>
              <a:ea typeface="Oswald"/>
              <a:cs typeface="Oswald"/>
              <a:sym typeface="Oswald"/>
            </a:endParaRPr>
          </a:p>
          <a:p>
            <a:pPr marL="457200" lvl="0" indent="-381000" algn="l" rtl="0">
              <a:spcBef>
                <a:spcPts val="0"/>
              </a:spcBef>
              <a:spcAft>
                <a:spcPts val="0"/>
              </a:spcAft>
              <a:buClr>
                <a:schemeClr val="accent1"/>
              </a:buClr>
              <a:buSzPts val="2400"/>
              <a:buFont typeface="Oswald"/>
              <a:buChar char="●"/>
            </a:pPr>
            <a:r>
              <a:rPr lang="en" sz="2400" b="1" dirty="0">
                <a:solidFill>
                  <a:schemeClr val="accent1"/>
                </a:solidFill>
                <a:latin typeface="Oswald"/>
                <a:ea typeface="Oswald"/>
                <a:cs typeface="Oswald"/>
                <a:sym typeface="Oswald"/>
              </a:rPr>
              <a:t>the weather</a:t>
            </a:r>
            <a:endParaRPr sz="2400" b="1" dirty="0">
              <a:solidFill>
                <a:schemeClr val="accent1"/>
              </a:solidFill>
              <a:latin typeface="Oswald"/>
              <a:ea typeface="Oswald"/>
              <a:cs typeface="Oswald"/>
              <a:sym typeface="Oswald"/>
            </a:endParaRPr>
          </a:p>
          <a:p>
            <a:pPr marL="0" lvl="0" indent="0" algn="ctr" rtl="0">
              <a:spcBef>
                <a:spcPts val="0"/>
              </a:spcBef>
              <a:spcAft>
                <a:spcPts val="0"/>
              </a:spcAft>
              <a:buNone/>
            </a:pPr>
            <a:endParaRPr sz="2400" dirty="0"/>
          </a:p>
        </p:txBody>
      </p:sp>
      <p:sp>
        <p:nvSpPr>
          <p:cNvPr id="83" name="Google Shape;83;p17"/>
          <p:cNvSpPr txBox="1">
            <a:spLocks noGrp="1"/>
          </p:cNvSpPr>
          <p:nvPr>
            <p:ph type="title"/>
          </p:nvPr>
        </p:nvSpPr>
        <p:spPr>
          <a:xfrm>
            <a:off x="0" y="61125"/>
            <a:ext cx="4554600" cy="800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200"/>
              <a:t>What we need to know...</a:t>
            </a:r>
            <a:endParaRPr sz="4200"/>
          </a:p>
        </p:txBody>
      </p:sp>
      <p:sp>
        <p:nvSpPr>
          <p:cNvPr id="84" name="Google Shape;84;p17"/>
          <p:cNvSpPr txBox="1"/>
          <p:nvPr/>
        </p:nvSpPr>
        <p:spPr>
          <a:xfrm>
            <a:off x="4794500" y="733550"/>
            <a:ext cx="4163100" cy="401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a:solidFill>
                  <a:schemeClr val="lt1"/>
                </a:solidFill>
                <a:latin typeface="Oswald"/>
                <a:ea typeface="Oswald"/>
                <a:cs typeface="Oswald"/>
                <a:sym typeface="Oswald"/>
              </a:rPr>
              <a:t>Setting is important because it contributes to many pieces of the story including:</a:t>
            </a:r>
            <a:endParaRPr sz="2800">
              <a:solidFill>
                <a:schemeClr val="lt1"/>
              </a:solidFill>
              <a:latin typeface="Oswald"/>
              <a:ea typeface="Oswald"/>
              <a:cs typeface="Oswald"/>
              <a:sym typeface="Oswald"/>
            </a:endParaRPr>
          </a:p>
          <a:p>
            <a:pPr marL="457200" lvl="0" indent="-406400" algn="l" rtl="0">
              <a:spcBef>
                <a:spcPts val="0"/>
              </a:spcBef>
              <a:spcAft>
                <a:spcPts val="0"/>
              </a:spcAft>
              <a:buSzPts val="2800"/>
              <a:buFont typeface="Oswald"/>
              <a:buChar char="●"/>
            </a:pPr>
            <a:r>
              <a:rPr lang="en" sz="2800">
                <a:latin typeface="Oswald"/>
                <a:ea typeface="Oswald"/>
                <a:cs typeface="Oswald"/>
                <a:sym typeface="Oswald"/>
              </a:rPr>
              <a:t>the emotional effect(s)on the reader</a:t>
            </a:r>
            <a:endParaRPr sz="2800">
              <a:latin typeface="Oswald"/>
              <a:ea typeface="Oswald"/>
              <a:cs typeface="Oswald"/>
              <a:sym typeface="Oswald"/>
            </a:endParaRPr>
          </a:p>
          <a:p>
            <a:pPr marL="457200" lvl="0" indent="-406400" algn="l" rtl="0">
              <a:spcBef>
                <a:spcPts val="0"/>
              </a:spcBef>
              <a:spcAft>
                <a:spcPts val="0"/>
              </a:spcAft>
              <a:buClr>
                <a:schemeClr val="lt1"/>
              </a:buClr>
              <a:buSzPts val="2800"/>
              <a:buFont typeface="Oswald"/>
              <a:buChar char="●"/>
            </a:pPr>
            <a:r>
              <a:rPr lang="en" sz="2800">
                <a:solidFill>
                  <a:schemeClr val="lt1"/>
                </a:solidFill>
                <a:latin typeface="Oswald"/>
                <a:ea typeface="Oswald"/>
                <a:cs typeface="Oswald"/>
                <a:sym typeface="Oswald"/>
              </a:rPr>
              <a:t>the conflict(s)</a:t>
            </a:r>
            <a:endParaRPr sz="2800">
              <a:solidFill>
                <a:schemeClr val="lt1"/>
              </a:solidFill>
              <a:latin typeface="Oswald"/>
              <a:ea typeface="Oswald"/>
              <a:cs typeface="Oswald"/>
              <a:sym typeface="Oswald"/>
            </a:endParaRPr>
          </a:p>
          <a:p>
            <a:pPr marL="457200" lvl="0" indent="-406400" algn="l" rtl="0">
              <a:spcBef>
                <a:spcPts val="0"/>
              </a:spcBef>
              <a:spcAft>
                <a:spcPts val="0"/>
              </a:spcAft>
              <a:buSzPts val="2800"/>
              <a:buFont typeface="Oswald"/>
              <a:buChar char="●"/>
            </a:pPr>
            <a:r>
              <a:rPr lang="en" sz="2800">
                <a:latin typeface="Oswald"/>
                <a:ea typeface="Oswald"/>
                <a:cs typeface="Oswald"/>
                <a:sym typeface="Oswald"/>
              </a:rPr>
              <a:t>the characterization</a:t>
            </a:r>
            <a:endParaRPr sz="2800">
              <a:latin typeface="Oswald"/>
              <a:ea typeface="Oswald"/>
              <a:cs typeface="Oswald"/>
              <a:sym typeface="Oswald"/>
            </a:endParaRPr>
          </a:p>
        </p:txBody>
      </p:sp>
      <p:sp>
        <p:nvSpPr>
          <p:cNvPr id="85" name="Google Shape;85;p17"/>
          <p:cNvSpPr/>
          <p:nvPr/>
        </p:nvSpPr>
        <p:spPr>
          <a:xfrm>
            <a:off x="4907725" y="4357575"/>
            <a:ext cx="1117800" cy="4803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p:nvPr/>
        </p:nvSpPr>
        <p:spPr>
          <a:xfrm>
            <a:off x="0" y="-74800"/>
            <a:ext cx="4462200" cy="73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latin typeface="Amatic SC"/>
                <a:ea typeface="Amatic SC"/>
                <a:cs typeface="Amatic SC"/>
                <a:sym typeface="Amatic SC"/>
              </a:rPr>
              <a:t>What we need to know...</a:t>
            </a:r>
            <a:endParaRPr sz="4200" b="1">
              <a:latin typeface="Amatic SC"/>
              <a:ea typeface="Amatic SC"/>
              <a:cs typeface="Amatic SC"/>
              <a:sym typeface="Amatic SC"/>
            </a:endParaRPr>
          </a:p>
        </p:txBody>
      </p:sp>
      <p:sp>
        <p:nvSpPr>
          <p:cNvPr id="91" name="Google Shape;91;p18"/>
          <p:cNvSpPr txBox="1"/>
          <p:nvPr/>
        </p:nvSpPr>
        <p:spPr>
          <a:xfrm>
            <a:off x="172278" y="661100"/>
            <a:ext cx="4611756" cy="4387978"/>
          </a:xfrm>
          <a:prstGeom prst="rect">
            <a:avLst/>
          </a:prstGeom>
          <a:solidFill>
            <a:schemeClr val="lt1"/>
          </a:solidFill>
          <a:ln w="762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dirty="0">
                <a:latin typeface="Oswald"/>
                <a:ea typeface="Oswald"/>
                <a:cs typeface="Oswald"/>
                <a:sym typeface="Oswald"/>
              </a:rPr>
              <a:t>Conflict</a:t>
            </a:r>
            <a:r>
              <a:rPr lang="en" sz="1800" b="1" dirty="0">
                <a:latin typeface="Oswald"/>
                <a:ea typeface="Oswald"/>
                <a:cs typeface="Oswald"/>
                <a:sym typeface="Oswald"/>
              </a:rPr>
              <a:t>: the struggle between opposing forces in a story.</a:t>
            </a:r>
            <a:endParaRPr sz="1800" b="1" dirty="0">
              <a:latin typeface="Oswald"/>
              <a:ea typeface="Oswald"/>
              <a:cs typeface="Oswald"/>
              <a:sym typeface="Oswald"/>
            </a:endParaRPr>
          </a:p>
          <a:p>
            <a:pPr marL="0" lvl="0" indent="0" algn="l" rtl="0">
              <a:spcBef>
                <a:spcPts val="0"/>
              </a:spcBef>
              <a:spcAft>
                <a:spcPts val="0"/>
              </a:spcAft>
              <a:buNone/>
            </a:pPr>
            <a:endParaRPr sz="600" b="1" dirty="0">
              <a:latin typeface="Oswald"/>
              <a:ea typeface="Oswald"/>
              <a:cs typeface="Oswald"/>
              <a:sym typeface="Oswald"/>
            </a:endParaRPr>
          </a:p>
          <a:p>
            <a:pPr marL="457200" lvl="0" indent="-342900" algn="l" rtl="0">
              <a:spcBef>
                <a:spcPts val="0"/>
              </a:spcBef>
              <a:spcAft>
                <a:spcPts val="0"/>
              </a:spcAft>
              <a:buClr>
                <a:schemeClr val="accent5"/>
              </a:buClr>
              <a:buSzPts val="1800"/>
              <a:buFont typeface="Oswald"/>
              <a:buChar char="●"/>
            </a:pPr>
            <a:r>
              <a:rPr lang="en" sz="1800" b="1" dirty="0">
                <a:solidFill>
                  <a:schemeClr val="accent5"/>
                </a:solidFill>
                <a:latin typeface="Oswald"/>
                <a:ea typeface="Oswald"/>
                <a:cs typeface="Oswald"/>
                <a:sym typeface="Oswald"/>
              </a:rPr>
              <a:t>The opposition occurs between the protagonist and another character or force.</a:t>
            </a:r>
            <a:endParaRPr sz="1800" b="1" dirty="0">
              <a:solidFill>
                <a:schemeClr val="accent5"/>
              </a:solidFill>
              <a:latin typeface="Oswald"/>
              <a:ea typeface="Oswald"/>
              <a:cs typeface="Oswald"/>
              <a:sym typeface="Oswald"/>
            </a:endParaRPr>
          </a:p>
          <a:p>
            <a:pPr marL="457200" lvl="0" indent="-342900" algn="l" rtl="0">
              <a:spcBef>
                <a:spcPts val="0"/>
              </a:spcBef>
              <a:spcAft>
                <a:spcPts val="0"/>
              </a:spcAft>
              <a:buSzPts val="1800"/>
              <a:buFont typeface="Oswald"/>
              <a:buChar char="●"/>
            </a:pPr>
            <a:r>
              <a:rPr lang="en" sz="1800" b="1" dirty="0">
                <a:latin typeface="Oswald"/>
                <a:ea typeface="Oswald"/>
                <a:cs typeface="Oswald"/>
                <a:sym typeface="Oswald"/>
              </a:rPr>
              <a:t>All stories have conflict; without it there is no story.</a:t>
            </a:r>
            <a:endParaRPr sz="1800" b="1" dirty="0">
              <a:latin typeface="Oswald"/>
              <a:ea typeface="Oswald"/>
              <a:cs typeface="Oswald"/>
              <a:sym typeface="Oswald"/>
            </a:endParaRPr>
          </a:p>
          <a:p>
            <a:pPr marL="457200" lvl="0" indent="-342900" algn="l" rtl="0">
              <a:spcBef>
                <a:spcPts val="0"/>
              </a:spcBef>
              <a:spcAft>
                <a:spcPts val="0"/>
              </a:spcAft>
              <a:buClr>
                <a:schemeClr val="accent5"/>
              </a:buClr>
              <a:buSzPts val="1800"/>
              <a:buFont typeface="Oswald"/>
              <a:buChar char="●"/>
            </a:pPr>
            <a:r>
              <a:rPr lang="en" sz="1800" b="1" dirty="0">
                <a:solidFill>
                  <a:schemeClr val="accent5"/>
                </a:solidFill>
                <a:latin typeface="Oswald"/>
                <a:ea typeface="Oswald"/>
                <a:cs typeface="Oswald"/>
                <a:sym typeface="Oswald"/>
              </a:rPr>
              <a:t>Longer stories have multiple conflict.</a:t>
            </a:r>
            <a:endParaRPr sz="1800" b="1" dirty="0">
              <a:solidFill>
                <a:schemeClr val="accent5"/>
              </a:solidFill>
              <a:latin typeface="Oswald"/>
              <a:ea typeface="Oswald"/>
              <a:cs typeface="Oswald"/>
              <a:sym typeface="Oswald"/>
            </a:endParaRPr>
          </a:p>
          <a:p>
            <a:pPr marL="457200" lvl="0" indent="-342900" algn="l" rtl="0">
              <a:spcBef>
                <a:spcPts val="0"/>
              </a:spcBef>
              <a:spcAft>
                <a:spcPts val="0"/>
              </a:spcAft>
              <a:buSzPts val="1800"/>
              <a:buFont typeface="Oswald"/>
              <a:buChar char="●"/>
            </a:pPr>
            <a:r>
              <a:rPr lang="en" sz="1800" b="1" dirty="0">
                <a:latin typeface="Oswald"/>
                <a:ea typeface="Oswald"/>
                <a:cs typeface="Oswald"/>
                <a:sym typeface="Oswald"/>
              </a:rPr>
              <a:t>Conflict is what keeps the story moving from event to event.</a:t>
            </a:r>
            <a:endParaRPr sz="1800" b="1" dirty="0">
              <a:latin typeface="Oswald"/>
              <a:ea typeface="Oswald"/>
              <a:cs typeface="Oswald"/>
              <a:sym typeface="Oswald"/>
            </a:endParaRPr>
          </a:p>
          <a:p>
            <a:pPr marL="457200" lvl="0" indent="-342900" algn="l" rtl="0">
              <a:spcBef>
                <a:spcPts val="0"/>
              </a:spcBef>
              <a:spcAft>
                <a:spcPts val="0"/>
              </a:spcAft>
              <a:buClr>
                <a:schemeClr val="accent5"/>
              </a:buClr>
              <a:buSzPts val="1800"/>
              <a:buFont typeface="Oswald"/>
              <a:buChar char="●"/>
            </a:pPr>
            <a:r>
              <a:rPr lang="en" sz="1800" b="1" dirty="0">
                <a:solidFill>
                  <a:schemeClr val="accent5"/>
                </a:solidFill>
                <a:latin typeface="Oswald"/>
                <a:ea typeface="Oswald"/>
                <a:cs typeface="Oswald"/>
                <a:sym typeface="Oswald"/>
              </a:rPr>
              <a:t>Conflict teaches us about what it means to be human through the actions and reactions of the characters.</a:t>
            </a:r>
            <a:endParaRPr sz="1800" b="1" dirty="0">
              <a:solidFill>
                <a:schemeClr val="accent5"/>
              </a:solidFill>
              <a:latin typeface="Oswald"/>
              <a:ea typeface="Oswald"/>
              <a:cs typeface="Oswald"/>
              <a:sym typeface="Oswald"/>
            </a:endParaRPr>
          </a:p>
        </p:txBody>
      </p:sp>
      <p:sp>
        <p:nvSpPr>
          <p:cNvPr id="92" name="Google Shape;92;p18"/>
          <p:cNvSpPr txBox="1"/>
          <p:nvPr/>
        </p:nvSpPr>
        <p:spPr>
          <a:xfrm>
            <a:off x="4908269" y="661100"/>
            <a:ext cx="4035600" cy="4287600"/>
          </a:xfrm>
          <a:prstGeom prst="rect">
            <a:avLst/>
          </a:prstGeom>
          <a:solidFill>
            <a:schemeClr val="lt1"/>
          </a:solidFill>
          <a:ln w="762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latin typeface="Oswald"/>
                <a:ea typeface="Oswald"/>
                <a:cs typeface="Oswald"/>
                <a:sym typeface="Oswald"/>
              </a:rPr>
              <a:t>External Conflict</a:t>
            </a:r>
            <a:r>
              <a:rPr lang="en" sz="1800" b="1">
                <a:latin typeface="Oswald"/>
                <a:ea typeface="Oswald"/>
                <a:cs typeface="Oswald"/>
                <a:sym typeface="Oswald"/>
              </a:rPr>
              <a:t>: the struggle between the character and a force outside of himself.</a:t>
            </a:r>
            <a:endParaRPr sz="1800" b="1">
              <a:latin typeface="Oswald"/>
              <a:ea typeface="Oswald"/>
              <a:cs typeface="Oswald"/>
              <a:sym typeface="Oswald"/>
            </a:endParaRPr>
          </a:p>
          <a:p>
            <a:pPr marL="0" lvl="0" indent="0" algn="l" rtl="0">
              <a:spcBef>
                <a:spcPts val="0"/>
              </a:spcBef>
              <a:spcAft>
                <a:spcPts val="0"/>
              </a:spcAft>
              <a:buNone/>
            </a:pPr>
            <a:endParaRPr sz="1800" b="1">
              <a:latin typeface="Oswald"/>
              <a:ea typeface="Oswald"/>
              <a:cs typeface="Oswald"/>
              <a:sym typeface="Oswald"/>
            </a:endParaRPr>
          </a:p>
          <a:p>
            <a:pPr marL="457200" lvl="0" indent="-342900" algn="l" rtl="0">
              <a:spcBef>
                <a:spcPts val="0"/>
              </a:spcBef>
              <a:spcAft>
                <a:spcPts val="0"/>
              </a:spcAft>
              <a:buClr>
                <a:schemeClr val="accent5"/>
              </a:buClr>
              <a:buSzPts val="1800"/>
              <a:buFont typeface="Oswald"/>
              <a:buChar char="●"/>
            </a:pPr>
            <a:r>
              <a:rPr lang="en" sz="1800" b="1">
                <a:solidFill>
                  <a:schemeClr val="accent5"/>
                </a:solidFill>
                <a:latin typeface="Oswald"/>
                <a:ea typeface="Oswald"/>
                <a:cs typeface="Oswald"/>
                <a:sym typeface="Oswald"/>
              </a:rPr>
              <a:t>Character vs. Character</a:t>
            </a:r>
            <a:endParaRPr sz="1800" b="1">
              <a:solidFill>
                <a:schemeClr val="accent5"/>
              </a:solidFill>
              <a:latin typeface="Oswald"/>
              <a:ea typeface="Oswald"/>
              <a:cs typeface="Oswald"/>
              <a:sym typeface="Oswald"/>
            </a:endParaRPr>
          </a:p>
          <a:p>
            <a:pPr marL="457200" lvl="0" indent="-342900" algn="l" rtl="0">
              <a:spcBef>
                <a:spcPts val="0"/>
              </a:spcBef>
              <a:spcAft>
                <a:spcPts val="0"/>
              </a:spcAft>
              <a:buSzPts val="1800"/>
              <a:buFont typeface="Oswald"/>
              <a:buChar char="●"/>
            </a:pPr>
            <a:r>
              <a:rPr lang="en" sz="1800" b="1">
                <a:latin typeface="Oswald"/>
                <a:ea typeface="Oswald"/>
                <a:cs typeface="Oswald"/>
                <a:sym typeface="Oswald"/>
              </a:rPr>
              <a:t>Character vs. Nature</a:t>
            </a:r>
            <a:endParaRPr sz="1800" b="1">
              <a:latin typeface="Oswald"/>
              <a:ea typeface="Oswald"/>
              <a:cs typeface="Oswald"/>
              <a:sym typeface="Oswald"/>
            </a:endParaRPr>
          </a:p>
          <a:p>
            <a:pPr marL="457200" lvl="0" indent="-342900" algn="l" rtl="0">
              <a:spcBef>
                <a:spcPts val="0"/>
              </a:spcBef>
              <a:spcAft>
                <a:spcPts val="0"/>
              </a:spcAft>
              <a:buClr>
                <a:schemeClr val="accent5"/>
              </a:buClr>
              <a:buSzPts val="1800"/>
              <a:buFont typeface="Oswald"/>
              <a:buChar char="●"/>
            </a:pPr>
            <a:r>
              <a:rPr lang="en" sz="1800" b="1">
                <a:solidFill>
                  <a:schemeClr val="accent5"/>
                </a:solidFill>
                <a:latin typeface="Oswald"/>
                <a:ea typeface="Oswald"/>
                <a:cs typeface="Oswald"/>
                <a:sym typeface="Oswald"/>
              </a:rPr>
              <a:t>Character vs. Society</a:t>
            </a:r>
            <a:endParaRPr sz="1800" b="1">
              <a:solidFill>
                <a:schemeClr val="accent5"/>
              </a:solidFill>
              <a:latin typeface="Oswald"/>
              <a:ea typeface="Oswald"/>
              <a:cs typeface="Oswald"/>
              <a:sym typeface="Oswald"/>
            </a:endParaRPr>
          </a:p>
          <a:p>
            <a:pPr marL="457200" lvl="0" indent="-342900" algn="l" rtl="0">
              <a:spcBef>
                <a:spcPts val="0"/>
              </a:spcBef>
              <a:spcAft>
                <a:spcPts val="0"/>
              </a:spcAft>
              <a:buSzPts val="1800"/>
              <a:buFont typeface="Oswald"/>
              <a:buChar char="●"/>
            </a:pPr>
            <a:r>
              <a:rPr lang="en" sz="1800" b="1">
                <a:latin typeface="Oswald"/>
                <a:ea typeface="Oswald"/>
                <a:cs typeface="Oswald"/>
                <a:sym typeface="Oswald"/>
              </a:rPr>
              <a:t>Character vs. Fate/Destiny</a:t>
            </a:r>
            <a:endParaRPr sz="1800" b="1">
              <a:latin typeface="Oswald"/>
              <a:ea typeface="Oswald"/>
              <a:cs typeface="Oswald"/>
              <a:sym typeface="Oswald"/>
            </a:endParaRPr>
          </a:p>
          <a:p>
            <a:pPr marL="0" lvl="0" indent="0" algn="l" rtl="0">
              <a:spcBef>
                <a:spcPts val="0"/>
              </a:spcBef>
              <a:spcAft>
                <a:spcPts val="0"/>
              </a:spcAft>
              <a:buNone/>
            </a:pPr>
            <a:endParaRPr sz="1800" b="1">
              <a:latin typeface="Oswald"/>
              <a:ea typeface="Oswald"/>
              <a:cs typeface="Oswald"/>
              <a:sym typeface="Oswald"/>
            </a:endParaRPr>
          </a:p>
          <a:p>
            <a:pPr marL="0" lvl="0" indent="0" algn="l" rtl="0">
              <a:spcBef>
                <a:spcPts val="0"/>
              </a:spcBef>
              <a:spcAft>
                <a:spcPts val="0"/>
              </a:spcAft>
              <a:buNone/>
            </a:pPr>
            <a:r>
              <a:rPr lang="en" sz="1800" b="1" u="sng">
                <a:latin typeface="Oswald"/>
                <a:ea typeface="Oswald"/>
                <a:cs typeface="Oswald"/>
                <a:sym typeface="Oswald"/>
              </a:rPr>
              <a:t>Internal Conflict</a:t>
            </a:r>
            <a:r>
              <a:rPr lang="en" sz="1800" b="1">
                <a:latin typeface="Oswald"/>
                <a:ea typeface="Oswald"/>
                <a:cs typeface="Oswald"/>
                <a:sym typeface="Oswald"/>
              </a:rPr>
              <a:t>: the struggle within a character’s mind.</a:t>
            </a:r>
            <a:endParaRPr sz="1800" b="1">
              <a:latin typeface="Oswald"/>
              <a:ea typeface="Oswald"/>
              <a:cs typeface="Oswald"/>
              <a:sym typeface="Oswald"/>
            </a:endParaRPr>
          </a:p>
          <a:p>
            <a:pPr marL="457200" lvl="0" indent="-342900" algn="l" rtl="0">
              <a:spcBef>
                <a:spcPts val="0"/>
              </a:spcBef>
              <a:spcAft>
                <a:spcPts val="0"/>
              </a:spcAft>
              <a:buClr>
                <a:schemeClr val="accent5"/>
              </a:buClr>
              <a:buSzPts val="1800"/>
              <a:buFont typeface="Oswald"/>
              <a:buChar char="●"/>
            </a:pPr>
            <a:r>
              <a:rPr lang="en" sz="1800" b="1">
                <a:solidFill>
                  <a:schemeClr val="accent5"/>
                </a:solidFill>
                <a:latin typeface="Oswald"/>
                <a:ea typeface="Oswald"/>
                <a:cs typeface="Oswald"/>
                <a:sym typeface="Oswald"/>
              </a:rPr>
              <a:t>Character vs. Self</a:t>
            </a:r>
            <a:endParaRPr sz="1800" b="1">
              <a:solidFill>
                <a:schemeClr val="accent5"/>
              </a:solidFill>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p:nvPr/>
        </p:nvSpPr>
        <p:spPr>
          <a:xfrm>
            <a:off x="0" y="-74800"/>
            <a:ext cx="4462200" cy="73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latin typeface="Amatic SC"/>
                <a:ea typeface="Amatic SC"/>
                <a:cs typeface="Amatic SC"/>
                <a:sym typeface="Amatic SC"/>
              </a:rPr>
              <a:t>What we need to know...</a:t>
            </a:r>
            <a:endParaRPr sz="4200" b="1">
              <a:latin typeface="Amatic SC"/>
              <a:ea typeface="Amatic SC"/>
              <a:cs typeface="Amatic SC"/>
              <a:sym typeface="Amatic SC"/>
            </a:endParaRPr>
          </a:p>
        </p:txBody>
      </p:sp>
      <p:sp>
        <p:nvSpPr>
          <p:cNvPr id="98" name="Google Shape;98;p19"/>
          <p:cNvSpPr txBox="1"/>
          <p:nvPr/>
        </p:nvSpPr>
        <p:spPr>
          <a:xfrm>
            <a:off x="217800" y="661100"/>
            <a:ext cx="8708400" cy="4324500"/>
          </a:xfrm>
          <a:prstGeom prst="rect">
            <a:avLst/>
          </a:prstGeom>
          <a:solidFill>
            <a:schemeClr val="lt1"/>
          </a:solidFill>
          <a:ln w="762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457200" lvl="0" indent="-342900" algn="l" rtl="0">
              <a:spcBef>
                <a:spcPts val="0"/>
              </a:spcBef>
              <a:spcAft>
                <a:spcPts val="0"/>
              </a:spcAft>
              <a:buClr>
                <a:schemeClr val="accent5"/>
              </a:buClr>
              <a:buSzPts val="1800"/>
              <a:buFont typeface="Oswald"/>
              <a:buChar char="●"/>
            </a:pPr>
            <a:r>
              <a:rPr lang="en" sz="1800" b="1">
                <a:latin typeface="Oswald"/>
                <a:ea typeface="Oswald"/>
                <a:cs typeface="Oswald"/>
                <a:sym typeface="Oswald"/>
              </a:rPr>
              <a:t>Let’s take a closer look at conflict. Note this video doesn’t include the external conflict, Character vs. Fate/Destiny</a:t>
            </a:r>
            <a:endParaRPr sz="1800" b="1">
              <a:solidFill>
                <a:schemeClr val="accent5"/>
              </a:solidFill>
              <a:latin typeface="Oswald"/>
              <a:ea typeface="Oswald"/>
              <a:cs typeface="Oswald"/>
              <a:sym typeface="Oswald"/>
            </a:endParaRPr>
          </a:p>
        </p:txBody>
      </p:sp>
      <p:pic>
        <p:nvPicPr>
          <p:cNvPr id="99" name="Google Shape;99;p19" descr="Every story has a conflict.  The question is:  What type of conflict IS it?  Watch this video to learn about 5 types of conflict you may see in any fictional story or novel you read. -- Created using PowToon -- Free sign up at http://www.powtoon.com/ .  Make your own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title="Conflict in Literature">
            <a:hlinkClick r:id="rId3"/>
          </p:cNvPr>
          <p:cNvPicPr preferRelativeResize="0"/>
          <p:nvPr/>
        </p:nvPicPr>
        <p:blipFill>
          <a:blip r:embed="rId4">
            <a:alphaModFix/>
          </a:blip>
          <a:stretch>
            <a:fillRect/>
          </a:stretch>
        </p:blipFill>
        <p:spPr>
          <a:xfrm>
            <a:off x="2332425" y="1395725"/>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7475" y="-87325"/>
            <a:ext cx="8520600" cy="63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we need to know...</a:t>
            </a:r>
            <a:endParaRPr>
              <a:solidFill>
                <a:srgbClr val="000000"/>
              </a:solidFill>
            </a:endParaRPr>
          </a:p>
          <a:p>
            <a:pPr marL="0" lvl="0" indent="0" algn="l" rtl="0">
              <a:spcBef>
                <a:spcPts val="0"/>
              </a:spcBef>
              <a:spcAft>
                <a:spcPts val="0"/>
              </a:spcAft>
              <a:buNone/>
            </a:pPr>
            <a:endParaRPr/>
          </a:p>
        </p:txBody>
      </p:sp>
      <p:sp>
        <p:nvSpPr>
          <p:cNvPr id="105" name="Google Shape;105;p20"/>
          <p:cNvSpPr txBox="1">
            <a:spLocks noGrp="1"/>
          </p:cNvSpPr>
          <p:nvPr>
            <p:ph type="body" idx="1"/>
          </p:nvPr>
        </p:nvSpPr>
        <p:spPr>
          <a:xfrm>
            <a:off x="331850" y="678750"/>
            <a:ext cx="8671500" cy="631200"/>
          </a:xfrm>
          <a:prstGeom prst="rect">
            <a:avLst/>
          </a:prstGeom>
          <a:solidFill>
            <a:schemeClr val="accent5"/>
          </a:solidFill>
          <a:ln w="762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500" u="sng">
                <a:solidFill>
                  <a:schemeClr val="lt1"/>
                </a:solidFill>
                <a:latin typeface="Oswald"/>
                <a:ea typeface="Oswald"/>
                <a:cs typeface="Oswald"/>
                <a:sym typeface="Oswald"/>
              </a:rPr>
              <a:t>Character</a:t>
            </a:r>
            <a:r>
              <a:rPr lang="en" sz="2500">
                <a:solidFill>
                  <a:schemeClr val="lt1"/>
                </a:solidFill>
                <a:latin typeface="Oswald"/>
                <a:ea typeface="Oswald"/>
                <a:cs typeface="Oswald"/>
                <a:sym typeface="Oswald"/>
              </a:rPr>
              <a:t>: A person or animal that carries out the action in a story.</a:t>
            </a:r>
            <a:endParaRPr sz="2500">
              <a:solidFill>
                <a:schemeClr val="lt1"/>
              </a:solidFill>
              <a:latin typeface="Oswald"/>
              <a:ea typeface="Oswald"/>
              <a:cs typeface="Oswald"/>
              <a:sym typeface="Oswald"/>
            </a:endParaRPr>
          </a:p>
          <a:p>
            <a:pPr marL="0" lvl="0" indent="0" algn="l" rtl="0">
              <a:spcBef>
                <a:spcPts val="1600"/>
              </a:spcBef>
              <a:spcAft>
                <a:spcPts val="1600"/>
              </a:spcAft>
              <a:buNone/>
            </a:pPr>
            <a:endParaRPr sz="2800" b="1">
              <a:solidFill>
                <a:schemeClr val="accent1"/>
              </a:solidFill>
              <a:latin typeface="Amatic SC"/>
              <a:ea typeface="Amatic SC"/>
              <a:cs typeface="Amatic SC"/>
              <a:sym typeface="Amatic SC"/>
            </a:endParaRPr>
          </a:p>
        </p:txBody>
      </p:sp>
      <p:sp>
        <p:nvSpPr>
          <p:cNvPr id="106" name="Google Shape;106;p20"/>
          <p:cNvSpPr txBox="1"/>
          <p:nvPr/>
        </p:nvSpPr>
        <p:spPr>
          <a:xfrm>
            <a:off x="104800" y="1769475"/>
            <a:ext cx="4069500" cy="3396900"/>
          </a:xfrm>
          <a:prstGeom prst="rect">
            <a:avLst/>
          </a:prstGeom>
          <a:noFill/>
          <a:ln>
            <a:noFill/>
          </a:ln>
        </p:spPr>
        <p:txBody>
          <a:bodyPr spcFirstLastPara="1" wrap="square" lIns="91425" tIns="91425" rIns="91425" bIns="91425" anchor="ctr" anchorCtr="0">
            <a:noAutofit/>
          </a:bodyPr>
          <a:lstStyle/>
          <a:p>
            <a:pPr marL="457200" lvl="0" indent="-368300" algn="l" rtl="0">
              <a:lnSpc>
                <a:spcPct val="115000"/>
              </a:lnSpc>
              <a:spcBef>
                <a:spcPts val="0"/>
              </a:spcBef>
              <a:spcAft>
                <a:spcPts val="0"/>
              </a:spcAft>
              <a:buSzPts val="2200"/>
              <a:buFont typeface="Oswald"/>
              <a:buChar char="●"/>
            </a:pPr>
            <a:r>
              <a:rPr lang="en" sz="2200" b="1">
                <a:latin typeface="Oswald"/>
                <a:ea typeface="Oswald"/>
                <a:cs typeface="Oswald"/>
                <a:sym typeface="Oswald"/>
              </a:rPr>
              <a:t>A </a:t>
            </a:r>
            <a:r>
              <a:rPr lang="en" sz="2200" b="1" u="sng">
                <a:latin typeface="Oswald"/>
                <a:ea typeface="Oswald"/>
                <a:cs typeface="Oswald"/>
                <a:sym typeface="Oswald"/>
              </a:rPr>
              <a:t>dynamic character</a:t>
            </a:r>
            <a:r>
              <a:rPr lang="en" sz="2200" b="1">
                <a:latin typeface="Oswald"/>
                <a:ea typeface="Oswald"/>
                <a:cs typeface="Oswald"/>
                <a:sym typeface="Oswald"/>
              </a:rPr>
              <a:t> evolves during a story (coming full circle). </a:t>
            </a:r>
            <a:endParaRPr sz="2200" b="1">
              <a:latin typeface="Oswald"/>
              <a:ea typeface="Oswald"/>
              <a:cs typeface="Oswald"/>
              <a:sym typeface="Oswald"/>
            </a:endParaRPr>
          </a:p>
          <a:p>
            <a:pPr marL="457200" lvl="0" indent="-368300" algn="l" rtl="0">
              <a:lnSpc>
                <a:spcPct val="115000"/>
              </a:lnSpc>
              <a:spcBef>
                <a:spcPts val="0"/>
              </a:spcBef>
              <a:spcAft>
                <a:spcPts val="0"/>
              </a:spcAft>
              <a:buClr>
                <a:schemeClr val="accent5"/>
              </a:buClr>
              <a:buSzPts val="2200"/>
              <a:buFont typeface="Oswald"/>
              <a:buChar char="●"/>
            </a:pPr>
            <a:r>
              <a:rPr lang="en" sz="2200" b="1">
                <a:solidFill>
                  <a:schemeClr val="accent5"/>
                </a:solidFill>
                <a:latin typeface="Oswald"/>
                <a:ea typeface="Oswald"/>
                <a:cs typeface="Oswald"/>
                <a:sym typeface="Oswald"/>
              </a:rPr>
              <a:t>A </a:t>
            </a:r>
            <a:r>
              <a:rPr lang="en" sz="2200" b="1" u="sng">
                <a:solidFill>
                  <a:schemeClr val="accent5"/>
                </a:solidFill>
                <a:latin typeface="Oswald"/>
                <a:ea typeface="Oswald"/>
                <a:cs typeface="Oswald"/>
                <a:sym typeface="Oswald"/>
              </a:rPr>
              <a:t>static character</a:t>
            </a:r>
            <a:r>
              <a:rPr lang="en" sz="2200" b="1">
                <a:solidFill>
                  <a:schemeClr val="accent5"/>
                </a:solidFill>
                <a:latin typeface="Oswald"/>
                <a:ea typeface="Oswald"/>
                <a:cs typeface="Oswald"/>
                <a:sym typeface="Oswald"/>
              </a:rPr>
              <a:t> does not change during a story. </a:t>
            </a:r>
            <a:endParaRPr sz="2200" b="1">
              <a:solidFill>
                <a:schemeClr val="accent5"/>
              </a:solidFill>
              <a:latin typeface="Oswald"/>
              <a:ea typeface="Oswald"/>
              <a:cs typeface="Oswald"/>
              <a:sym typeface="Oswald"/>
            </a:endParaRPr>
          </a:p>
          <a:p>
            <a:pPr marL="457200" lvl="0" indent="-368300" algn="l" rtl="0">
              <a:lnSpc>
                <a:spcPct val="115000"/>
              </a:lnSpc>
              <a:spcBef>
                <a:spcPts val="0"/>
              </a:spcBef>
              <a:spcAft>
                <a:spcPts val="0"/>
              </a:spcAft>
              <a:buSzPts val="2200"/>
              <a:buFont typeface="Oswald"/>
              <a:buChar char="●"/>
            </a:pPr>
            <a:r>
              <a:rPr lang="en" sz="2200" b="1">
                <a:latin typeface="Oswald"/>
                <a:ea typeface="Oswald"/>
                <a:cs typeface="Oswald"/>
                <a:sym typeface="Oswald"/>
              </a:rPr>
              <a:t>Examples? Turn-N-Talk</a:t>
            </a:r>
            <a:endParaRPr sz="2200" b="1">
              <a:latin typeface="Oswald"/>
              <a:ea typeface="Oswald"/>
              <a:cs typeface="Oswald"/>
              <a:sym typeface="Oswald"/>
            </a:endParaRPr>
          </a:p>
          <a:p>
            <a:pPr marL="0" lvl="0" indent="0" algn="l" rtl="0">
              <a:lnSpc>
                <a:spcPct val="115000"/>
              </a:lnSpc>
              <a:spcBef>
                <a:spcPts val="1600"/>
              </a:spcBef>
              <a:spcAft>
                <a:spcPts val="1600"/>
              </a:spcAft>
              <a:buNone/>
            </a:pPr>
            <a:endParaRPr/>
          </a:p>
        </p:txBody>
      </p:sp>
      <p:sp>
        <p:nvSpPr>
          <p:cNvPr id="107" name="Google Shape;107;p20"/>
          <p:cNvSpPr txBox="1"/>
          <p:nvPr/>
        </p:nvSpPr>
        <p:spPr>
          <a:xfrm>
            <a:off x="4710450" y="1521025"/>
            <a:ext cx="4334100" cy="3550500"/>
          </a:xfrm>
          <a:prstGeom prst="rect">
            <a:avLst/>
          </a:prstGeom>
          <a:noFill/>
          <a:ln>
            <a:noFill/>
          </a:ln>
        </p:spPr>
        <p:txBody>
          <a:bodyPr spcFirstLastPara="1" wrap="square" lIns="91425" tIns="91425" rIns="91425" bIns="91425" anchor="ctr" anchorCtr="0">
            <a:noAutofit/>
          </a:bodyPr>
          <a:lstStyle/>
          <a:p>
            <a:pPr marL="457200" lvl="0" indent="-368300" algn="l" rtl="0">
              <a:lnSpc>
                <a:spcPct val="115000"/>
              </a:lnSpc>
              <a:spcBef>
                <a:spcPts val="0"/>
              </a:spcBef>
              <a:spcAft>
                <a:spcPts val="0"/>
              </a:spcAft>
              <a:buSzPts val="2200"/>
              <a:buFont typeface="Oswald"/>
              <a:buChar char="●"/>
            </a:pPr>
            <a:r>
              <a:rPr lang="en" sz="2200" b="1">
                <a:latin typeface="Oswald"/>
                <a:ea typeface="Oswald"/>
                <a:cs typeface="Oswald"/>
                <a:sym typeface="Oswald"/>
              </a:rPr>
              <a:t>A </a:t>
            </a:r>
            <a:r>
              <a:rPr lang="en" sz="2200" b="1" u="sng">
                <a:latin typeface="Oswald"/>
                <a:ea typeface="Oswald"/>
                <a:cs typeface="Oswald"/>
                <a:sym typeface="Oswald"/>
              </a:rPr>
              <a:t>round character</a:t>
            </a:r>
            <a:r>
              <a:rPr lang="en" sz="2200" b="1">
                <a:latin typeface="Oswald"/>
                <a:ea typeface="Oswald"/>
                <a:cs typeface="Oswald"/>
                <a:sym typeface="Oswald"/>
              </a:rPr>
              <a:t> is well developed during a story. Woody (Toy Story), Rainsford (MDG), </a:t>
            </a:r>
            <a:endParaRPr sz="2200" b="1">
              <a:latin typeface="Oswald"/>
              <a:ea typeface="Oswald"/>
              <a:cs typeface="Oswald"/>
              <a:sym typeface="Oswald"/>
            </a:endParaRPr>
          </a:p>
          <a:p>
            <a:pPr marL="457200" lvl="0" indent="-368300" algn="l" rtl="0">
              <a:lnSpc>
                <a:spcPct val="115000"/>
              </a:lnSpc>
              <a:spcBef>
                <a:spcPts val="0"/>
              </a:spcBef>
              <a:spcAft>
                <a:spcPts val="0"/>
              </a:spcAft>
              <a:buClr>
                <a:schemeClr val="accent5"/>
              </a:buClr>
              <a:buSzPts val="2200"/>
              <a:buFont typeface="Oswald"/>
              <a:buChar char="●"/>
            </a:pPr>
            <a:r>
              <a:rPr lang="en" sz="2200" b="1">
                <a:solidFill>
                  <a:schemeClr val="accent5"/>
                </a:solidFill>
                <a:latin typeface="Oswald"/>
                <a:ea typeface="Oswald"/>
                <a:cs typeface="Oswald"/>
                <a:sym typeface="Oswald"/>
              </a:rPr>
              <a:t>a </a:t>
            </a:r>
            <a:r>
              <a:rPr lang="en" sz="2200" b="1" u="sng">
                <a:solidFill>
                  <a:schemeClr val="accent5"/>
                </a:solidFill>
                <a:latin typeface="Oswald"/>
                <a:ea typeface="Oswald"/>
                <a:cs typeface="Oswald"/>
                <a:sym typeface="Oswald"/>
              </a:rPr>
              <a:t>flat character</a:t>
            </a:r>
            <a:r>
              <a:rPr lang="en" sz="2200" b="1">
                <a:solidFill>
                  <a:schemeClr val="accent5"/>
                </a:solidFill>
                <a:latin typeface="Oswald"/>
                <a:ea typeface="Oswald"/>
                <a:cs typeface="Oswald"/>
                <a:sym typeface="Oswald"/>
              </a:rPr>
              <a:t> is not well-developed during a story.</a:t>
            </a:r>
            <a:endParaRPr sz="2200" b="1">
              <a:solidFill>
                <a:schemeClr val="accent5"/>
              </a:solidFill>
              <a:latin typeface="Oswald"/>
              <a:ea typeface="Oswald"/>
              <a:cs typeface="Oswald"/>
              <a:sym typeface="Oswald"/>
            </a:endParaRPr>
          </a:p>
          <a:p>
            <a:pPr marL="457200" lvl="0" indent="-368300" algn="l" rtl="0">
              <a:lnSpc>
                <a:spcPct val="115000"/>
              </a:lnSpc>
              <a:spcBef>
                <a:spcPts val="0"/>
              </a:spcBef>
              <a:spcAft>
                <a:spcPts val="0"/>
              </a:spcAft>
              <a:buSzPts val="2200"/>
              <a:buFont typeface="Oswald"/>
              <a:buChar char="●"/>
            </a:pPr>
            <a:r>
              <a:rPr lang="en" sz="2200" b="1">
                <a:latin typeface="Oswald"/>
                <a:ea typeface="Oswald"/>
                <a:cs typeface="Oswald"/>
                <a:sym typeface="Oswald"/>
              </a:rPr>
              <a:t>Examples? Turn-N-Talk</a:t>
            </a:r>
            <a:endParaRPr sz="2200" b="1">
              <a:latin typeface="Oswald"/>
              <a:ea typeface="Oswald"/>
              <a:cs typeface="Oswald"/>
              <a:sym typeface="Oswald"/>
            </a:endParaRPr>
          </a:p>
        </p:txBody>
      </p:sp>
      <p:cxnSp>
        <p:nvCxnSpPr>
          <p:cNvPr id="108" name="Google Shape;108;p20"/>
          <p:cNvCxnSpPr/>
          <p:nvPr/>
        </p:nvCxnSpPr>
        <p:spPr>
          <a:xfrm>
            <a:off x="4297775" y="1895075"/>
            <a:ext cx="0" cy="3100200"/>
          </a:xfrm>
          <a:prstGeom prst="straightConnector1">
            <a:avLst/>
          </a:prstGeom>
          <a:noFill/>
          <a:ln w="38100" cap="flat" cmpd="sng">
            <a:solidFill>
              <a:schemeClr val="dk2"/>
            </a:solidFill>
            <a:prstDash val="solid"/>
            <a:round/>
            <a:headEnd type="none" w="med" len="med"/>
            <a:tailEnd type="none" w="med" len="med"/>
          </a:ln>
        </p:spPr>
      </p:cxnSp>
      <p:cxnSp>
        <p:nvCxnSpPr>
          <p:cNvPr id="109" name="Google Shape;109;p20"/>
          <p:cNvCxnSpPr/>
          <p:nvPr/>
        </p:nvCxnSpPr>
        <p:spPr>
          <a:xfrm>
            <a:off x="4406500" y="1895075"/>
            <a:ext cx="0" cy="3100200"/>
          </a:xfrm>
          <a:prstGeom prst="straightConnector1">
            <a:avLst/>
          </a:prstGeom>
          <a:noFill/>
          <a:ln w="38100" cap="flat" cmpd="sng">
            <a:solidFill>
              <a:schemeClr val="accent5"/>
            </a:solidFill>
            <a:prstDash val="solid"/>
            <a:round/>
            <a:headEnd type="none" w="med" len="med"/>
            <a:tailEnd type="none" w="med" len="med"/>
          </a:ln>
        </p:spPr>
      </p:cxnSp>
      <p:cxnSp>
        <p:nvCxnSpPr>
          <p:cNvPr id="110" name="Google Shape;110;p20"/>
          <p:cNvCxnSpPr/>
          <p:nvPr/>
        </p:nvCxnSpPr>
        <p:spPr>
          <a:xfrm>
            <a:off x="4520375" y="1895075"/>
            <a:ext cx="0" cy="3100200"/>
          </a:xfrm>
          <a:prstGeom prst="straightConnector1">
            <a:avLst/>
          </a:prstGeom>
          <a:noFill/>
          <a:ln w="38100" cap="flat" cmpd="sng">
            <a:solidFill>
              <a:schemeClr val="dk2"/>
            </a:solidFill>
            <a:prstDash val="solid"/>
            <a:round/>
            <a:headEnd type="none" w="med" len="med"/>
            <a:tailEnd type="non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p:nvPr/>
        </p:nvSpPr>
        <p:spPr>
          <a:xfrm>
            <a:off x="4881525" y="4217850"/>
            <a:ext cx="803400" cy="4716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1"/>
          <p:cNvSpPr txBox="1">
            <a:spLocks noGrp="1"/>
          </p:cNvSpPr>
          <p:nvPr>
            <p:ph type="title"/>
          </p:nvPr>
        </p:nvSpPr>
        <p:spPr>
          <a:xfrm>
            <a:off x="0" y="0"/>
            <a:ext cx="4045200" cy="71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200">
                <a:solidFill>
                  <a:srgbClr val="000000"/>
                </a:solidFill>
              </a:rPr>
              <a:t>What we need to know...</a:t>
            </a:r>
            <a:endParaRPr/>
          </a:p>
        </p:txBody>
      </p:sp>
      <p:sp>
        <p:nvSpPr>
          <p:cNvPr id="117" name="Google Shape;117;p21"/>
          <p:cNvSpPr txBox="1"/>
          <p:nvPr/>
        </p:nvSpPr>
        <p:spPr>
          <a:xfrm>
            <a:off x="52400" y="672425"/>
            <a:ext cx="4343100" cy="44928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dirty="0">
                <a:solidFill>
                  <a:schemeClr val="accent1"/>
                </a:solidFill>
                <a:latin typeface="Oswald"/>
                <a:ea typeface="Oswald"/>
                <a:cs typeface="Oswald"/>
                <a:sym typeface="Oswald"/>
              </a:rPr>
              <a:t>Characterization</a:t>
            </a:r>
            <a:r>
              <a:rPr lang="en" sz="1800" b="1" dirty="0">
                <a:solidFill>
                  <a:schemeClr val="accent1"/>
                </a:solidFill>
                <a:latin typeface="Oswald"/>
                <a:ea typeface="Oswald"/>
                <a:cs typeface="Oswald"/>
                <a:sym typeface="Oswald"/>
              </a:rPr>
              <a:t>: the techniques used by an author to develop the reader’s understanding of the character(s). Two Types: Direct &amp; Indirect.</a:t>
            </a:r>
            <a:endParaRPr sz="1800" b="1" dirty="0">
              <a:solidFill>
                <a:schemeClr val="accent1"/>
              </a:solidFill>
              <a:latin typeface="Oswald"/>
              <a:ea typeface="Oswald"/>
              <a:cs typeface="Oswald"/>
              <a:sym typeface="Oswald"/>
            </a:endParaRPr>
          </a:p>
          <a:p>
            <a:pPr marL="0" lvl="0" indent="0" algn="l" rtl="0">
              <a:spcBef>
                <a:spcPts val="0"/>
              </a:spcBef>
              <a:spcAft>
                <a:spcPts val="0"/>
              </a:spcAft>
              <a:buNone/>
            </a:pPr>
            <a:endParaRPr sz="1000" b="1" dirty="0">
              <a:latin typeface="Oswald"/>
              <a:ea typeface="Oswald"/>
              <a:cs typeface="Oswald"/>
              <a:sym typeface="Oswald"/>
            </a:endParaRPr>
          </a:p>
          <a:p>
            <a:pPr marL="0" lvl="0" indent="0" algn="l" rtl="0">
              <a:spcBef>
                <a:spcPts val="0"/>
              </a:spcBef>
              <a:spcAft>
                <a:spcPts val="0"/>
              </a:spcAft>
              <a:buNone/>
            </a:pPr>
            <a:r>
              <a:rPr lang="en" sz="1800" b="1" u="sng" dirty="0">
                <a:latin typeface="Oswald"/>
                <a:ea typeface="Oswald"/>
                <a:cs typeface="Oswald"/>
                <a:sym typeface="Oswald"/>
              </a:rPr>
              <a:t>Direct Characterization</a:t>
            </a:r>
            <a:r>
              <a:rPr lang="en" sz="1800" b="1" dirty="0">
                <a:latin typeface="Oswald"/>
                <a:ea typeface="Oswald"/>
                <a:cs typeface="Oswald"/>
                <a:sym typeface="Oswald"/>
              </a:rPr>
              <a:t>:</a:t>
            </a:r>
            <a:endParaRPr sz="1800" b="1" dirty="0">
              <a:latin typeface="Oswald"/>
              <a:ea typeface="Oswald"/>
              <a:cs typeface="Oswald"/>
              <a:sym typeface="Oswald"/>
            </a:endParaRPr>
          </a:p>
          <a:p>
            <a:pPr marL="0" lvl="0" indent="0" algn="l" rtl="0">
              <a:spcBef>
                <a:spcPts val="0"/>
              </a:spcBef>
              <a:spcAft>
                <a:spcPts val="0"/>
              </a:spcAft>
              <a:buNone/>
            </a:pPr>
            <a:r>
              <a:rPr lang="en" sz="1800" b="1" dirty="0">
                <a:latin typeface="Oswald"/>
                <a:ea typeface="Oswald"/>
                <a:cs typeface="Oswald"/>
                <a:sym typeface="Oswald"/>
              </a:rPr>
              <a:t>the reader is directly told by the narrator or author about the character.</a:t>
            </a:r>
            <a:endParaRPr sz="1800" b="1" dirty="0">
              <a:latin typeface="Oswald"/>
              <a:ea typeface="Oswald"/>
              <a:cs typeface="Oswald"/>
              <a:sym typeface="Oswald"/>
            </a:endParaRPr>
          </a:p>
          <a:p>
            <a:pPr marL="0" lvl="0" indent="0" algn="l" rtl="0">
              <a:spcBef>
                <a:spcPts val="0"/>
              </a:spcBef>
              <a:spcAft>
                <a:spcPts val="0"/>
              </a:spcAft>
              <a:buNone/>
            </a:pPr>
            <a:endParaRPr sz="1800" b="1" dirty="0">
              <a:latin typeface="Amatic SC"/>
              <a:ea typeface="Amatic SC"/>
              <a:cs typeface="Amatic SC"/>
              <a:sym typeface="Amatic SC"/>
            </a:endParaRPr>
          </a:p>
          <a:p>
            <a:pPr marL="0" lvl="0" indent="0" algn="l" rtl="0">
              <a:spcBef>
                <a:spcPts val="0"/>
              </a:spcBef>
              <a:spcAft>
                <a:spcPts val="0"/>
              </a:spcAft>
              <a:buNone/>
            </a:pPr>
            <a:r>
              <a:rPr lang="en" sz="2800" b="1" dirty="0" smtClean="0">
                <a:solidFill>
                  <a:schemeClr val="accent1"/>
                </a:solidFill>
                <a:latin typeface="Oswald"/>
                <a:ea typeface="Oswald"/>
                <a:cs typeface="Oswald"/>
                <a:sym typeface="Oswald"/>
              </a:rPr>
              <a:t>Example</a:t>
            </a:r>
            <a:r>
              <a:rPr lang="en" sz="2800" b="1" dirty="0">
                <a:solidFill>
                  <a:schemeClr val="accent1"/>
                </a:solidFill>
                <a:latin typeface="Oswald"/>
                <a:ea typeface="Oswald"/>
                <a:cs typeface="Oswald"/>
                <a:sym typeface="Oswald"/>
              </a:rPr>
              <a:t>: </a:t>
            </a:r>
            <a:r>
              <a:rPr lang="en" sz="1600" b="1" dirty="0">
                <a:solidFill>
                  <a:schemeClr val="accent1"/>
                </a:solidFill>
                <a:highlight>
                  <a:srgbClr val="FFFFFF"/>
                </a:highlight>
                <a:latin typeface="Oswald"/>
                <a:ea typeface="Oswald"/>
                <a:cs typeface="Oswald"/>
                <a:sym typeface="Oswald"/>
              </a:rPr>
              <a:t>"</a:t>
            </a:r>
            <a:r>
              <a:rPr lang="en" b="1" dirty="0">
                <a:solidFill>
                  <a:schemeClr val="accent1"/>
                </a:solidFill>
                <a:highlight>
                  <a:srgbClr val="FFFFFF"/>
                </a:highlight>
                <a:latin typeface="Oswald"/>
                <a:ea typeface="Oswald"/>
                <a:cs typeface="Oswald"/>
                <a:sym typeface="Oswald"/>
              </a:rPr>
              <a:t>Rainsford sprang up and moved quickly to the rail." "When he opened his eyes he knew from the position of the sun that it was late in the afternoon." "He examined the ground closely and found what he had hoped to find--the print of hunting boots."</a:t>
            </a:r>
            <a:endParaRPr b="1" dirty="0">
              <a:solidFill>
                <a:schemeClr val="accent1"/>
              </a:solidFill>
              <a:latin typeface="Oswald"/>
              <a:ea typeface="Oswald"/>
              <a:cs typeface="Oswald"/>
              <a:sym typeface="Oswald"/>
            </a:endParaRPr>
          </a:p>
        </p:txBody>
      </p:sp>
      <p:sp>
        <p:nvSpPr>
          <p:cNvPr id="118" name="Google Shape;118;p21"/>
          <p:cNvSpPr txBox="1"/>
          <p:nvPr/>
        </p:nvSpPr>
        <p:spPr>
          <a:xfrm>
            <a:off x="4566000" y="161700"/>
            <a:ext cx="4478700" cy="498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dirty="0">
                <a:solidFill>
                  <a:schemeClr val="lt1"/>
                </a:solidFill>
                <a:latin typeface="Oswald"/>
                <a:ea typeface="Oswald"/>
                <a:cs typeface="Oswald"/>
                <a:sym typeface="Oswald"/>
              </a:rPr>
              <a:t>Indirect Characterization</a:t>
            </a:r>
            <a:r>
              <a:rPr lang="en" sz="1800" b="1" dirty="0">
                <a:solidFill>
                  <a:schemeClr val="lt1"/>
                </a:solidFill>
                <a:latin typeface="Oswald"/>
                <a:ea typeface="Oswald"/>
                <a:cs typeface="Oswald"/>
                <a:sym typeface="Oswald"/>
              </a:rPr>
              <a:t>:</a:t>
            </a:r>
            <a:endParaRPr sz="1800" b="1" dirty="0">
              <a:solidFill>
                <a:schemeClr val="lt1"/>
              </a:solidFill>
              <a:latin typeface="Oswald"/>
              <a:ea typeface="Oswald"/>
              <a:cs typeface="Oswald"/>
              <a:sym typeface="Oswald"/>
            </a:endParaRPr>
          </a:p>
          <a:p>
            <a:pPr marL="0" lvl="0" indent="0" algn="l" rtl="0">
              <a:spcBef>
                <a:spcPts val="0"/>
              </a:spcBef>
              <a:spcAft>
                <a:spcPts val="0"/>
              </a:spcAft>
              <a:buNone/>
            </a:pPr>
            <a:r>
              <a:rPr lang="en" sz="1800" b="1" dirty="0">
                <a:solidFill>
                  <a:schemeClr val="accent1"/>
                </a:solidFill>
                <a:latin typeface="Oswald"/>
                <a:ea typeface="Oswald"/>
                <a:cs typeface="Oswald"/>
                <a:sym typeface="Oswald"/>
              </a:rPr>
              <a:t>the reader must infer what they know about the character by analyzing:</a:t>
            </a:r>
            <a:endParaRPr sz="1800" b="1" dirty="0">
              <a:solidFill>
                <a:schemeClr val="accent1"/>
              </a:solidFill>
              <a:latin typeface="Oswald"/>
              <a:ea typeface="Oswald"/>
              <a:cs typeface="Oswald"/>
              <a:sym typeface="Oswald"/>
            </a:endParaRPr>
          </a:p>
          <a:p>
            <a:pPr marL="457200" lvl="0" indent="-342900" algn="l" rtl="0">
              <a:spcBef>
                <a:spcPts val="0"/>
              </a:spcBef>
              <a:spcAft>
                <a:spcPts val="0"/>
              </a:spcAft>
              <a:buClr>
                <a:schemeClr val="lt1"/>
              </a:buClr>
              <a:buSzPts val="1800"/>
              <a:buFont typeface="Oswald"/>
              <a:buChar char="●"/>
            </a:pPr>
            <a:r>
              <a:rPr lang="en" sz="1800" b="1" dirty="0">
                <a:solidFill>
                  <a:schemeClr val="lt1"/>
                </a:solidFill>
                <a:latin typeface="Oswald"/>
                <a:ea typeface="Oswald"/>
                <a:cs typeface="Oswald"/>
                <a:sym typeface="Oswald"/>
              </a:rPr>
              <a:t>the character’s speech/words, thoughts, &amp; actions</a:t>
            </a:r>
            <a:endParaRPr sz="1800" b="1" dirty="0">
              <a:solidFill>
                <a:schemeClr val="lt1"/>
              </a:solidFill>
              <a:latin typeface="Oswald"/>
              <a:ea typeface="Oswald"/>
              <a:cs typeface="Oswald"/>
              <a:sym typeface="Oswald"/>
            </a:endParaRPr>
          </a:p>
          <a:p>
            <a:pPr marL="457200" lvl="0" indent="-342900" algn="l" rtl="0">
              <a:spcBef>
                <a:spcPts val="0"/>
              </a:spcBef>
              <a:spcAft>
                <a:spcPts val="0"/>
              </a:spcAft>
              <a:buClr>
                <a:schemeClr val="accent1"/>
              </a:buClr>
              <a:buSzPts val="1800"/>
              <a:buFont typeface="Oswald"/>
              <a:buChar char="●"/>
            </a:pPr>
            <a:r>
              <a:rPr lang="en" sz="1800" b="1" dirty="0">
                <a:solidFill>
                  <a:schemeClr val="accent1"/>
                </a:solidFill>
                <a:latin typeface="Oswald"/>
                <a:ea typeface="Oswald"/>
                <a:cs typeface="Oswald"/>
                <a:sym typeface="Oswald"/>
              </a:rPr>
              <a:t>the character’s appearance</a:t>
            </a:r>
            <a:endParaRPr sz="1800" b="1" dirty="0">
              <a:solidFill>
                <a:schemeClr val="accent1"/>
              </a:solidFill>
              <a:latin typeface="Oswald"/>
              <a:ea typeface="Oswald"/>
              <a:cs typeface="Oswald"/>
              <a:sym typeface="Oswald"/>
            </a:endParaRPr>
          </a:p>
          <a:p>
            <a:pPr marL="457200" lvl="0" indent="-342900" algn="l" rtl="0">
              <a:spcBef>
                <a:spcPts val="0"/>
              </a:spcBef>
              <a:spcAft>
                <a:spcPts val="0"/>
              </a:spcAft>
              <a:buClr>
                <a:schemeClr val="lt2"/>
              </a:buClr>
              <a:buSzPts val="1800"/>
              <a:buFont typeface="Oswald"/>
              <a:buChar char="●"/>
            </a:pPr>
            <a:r>
              <a:rPr lang="en" sz="1800" b="1" dirty="0">
                <a:solidFill>
                  <a:schemeClr val="lt2"/>
                </a:solidFill>
                <a:latin typeface="Oswald"/>
                <a:ea typeface="Oswald"/>
                <a:cs typeface="Oswald"/>
                <a:sym typeface="Oswald"/>
              </a:rPr>
              <a:t>what other characters in the story say or think about the character</a:t>
            </a:r>
            <a:endParaRPr sz="1800" b="1" dirty="0">
              <a:solidFill>
                <a:schemeClr val="lt2"/>
              </a:solidFill>
              <a:latin typeface="Oswald"/>
              <a:ea typeface="Oswald"/>
              <a:cs typeface="Oswald"/>
              <a:sym typeface="Oswald"/>
            </a:endParaRPr>
          </a:p>
          <a:p>
            <a:pPr marL="0" lvl="0" indent="0" algn="l" rtl="0">
              <a:spcBef>
                <a:spcPts val="0"/>
              </a:spcBef>
              <a:spcAft>
                <a:spcPts val="0"/>
              </a:spcAft>
              <a:buNone/>
            </a:pPr>
            <a:endParaRPr b="1" dirty="0">
              <a:solidFill>
                <a:schemeClr val="dk2"/>
              </a:solidFill>
              <a:latin typeface="Oswald"/>
              <a:ea typeface="Oswald"/>
              <a:cs typeface="Oswald"/>
              <a:sym typeface="Oswald"/>
            </a:endParaRPr>
          </a:p>
          <a:p>
            <a:pPr marL="0" lvl="0" indent="0" algn="ctr" rtl="0">
              <a:spcBef>
                <a:spcPts val="0"/>
              </a:spcBef>
              <a:spcAft>
                <a:spcPts val="0"/>
              </a:spcAft>
              <a:buNone/>
            </a:pPr>
            <a:endParaRPr b="1" dirty="0">
              <a:latin typeface="Oswald"/>
              <a:ea typeface="Oswald"/>
              <a:cs typeface="Oswald"/>
              <a:sym typeface="Oswald"/>
            </a:endParaRPr>
          </a:p>
          <a:p>
            <a:pPr marL="0" lvl="0" indent="0" algn="l" rtl="0">
              <a:spcBef>
                <a:spcPts val="0"/>
              </a:spcBef>
              <a:spcAft>
                <a:spcPts val="0"/>
              </a:spcAft>
              <a:buNone/>
            </a:pPr>
            <a:endParaRPr b="1" dirty="0">
              <a:latin typeface="Oswald"/>
              <a:ea typeface="Oswald"/>
              <a:cs typeface="Oswald"/>
              <a:sym typeface="Oswald"/>
            </a:endParaRPr>
          </a:p>
          <a:p>
            <a:pPr marL="0" lvl="0" indent="0" algn="l" rtl="0">
              <a:spcBef>
                <a:spcPts val="0"/>
              </a:spcBef>
              <a:spcAft>
                <a:spcPts val="0"/>
              </a:spcAft>
              <a:buNone/>
            </a:pPr>
            <a:r>
              <a:rPr lang="en" sz="2800" b="1" dirty="0">
                <a:latin typeface="Oswald"/>
                <a:ea typeface="Oswald"/>
                <a:cs typeface="Oswald"/>
                <a:sym typeface="Oswald"/>
              </a:rPr>
              <a:t>Example:</a:t>
            </a:r>
            <a:r>
              <a:rPr lang="en" b="1" dirty="0">
                <a:latin typeface="Oswald"/>
                <a:ea typeface="Oswald"/>
                <a:cs typeface="Oswald"/>
                <a:sym typeface="Oswald"/>
              </a:rPr>
              <a:t> “The first thing Rainsford’s eyes discerned was the largest man Rainsford had ever seen- a gigantic creature, solidly made and black bearded to the waist.” “ivan is an incredibly strong fellow,” remarked the general, “but he has the misfortune to be deaf and dumb. A simple fellow, but, i’m afraid, like all his race, a bit of a savage.”</a:t>
            </a:r>
            <a:endParaRPr b="1" dirty="0">
              <a:solidFill>
                <a:schemeClr val="dk2"/>
              </a:solidFill>
              <a:latin typeface="Oswald"/>
              <a:ea typeface="Oswald"/>
              <a:cs typeface="Oswald"/>
              <a:sym typeface="Oswald"/>
            </a:endParaRPr>
          </a:p>
        </p:txBody>
      </p:sp>
      <p:sp>
        <p:nvSpPr>
          <p:cNvPr id="119" name="Google Shape;119;p21"/>
          <p:cNvSpPr txBox="1"/>
          <p:nvPr/>
        </p:nvSpPr>
        <p:spPr>
          <a:xfrm>
            <a:off x="4612950" y="2447225"/>
            <a:ext cx="4531050" cy="471600"/>
          </a:xfrm>
          <a:prstGeom prst="rect">
            <a:avLst/>
          </a:prstGeom>
          <a:solidFill>
            <a:schemeClr val="lt1"/>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0"/>
              </a:spcAft>
              <a:buNone/>
            </a:pPr>
            <a:r>
              <a:rPr lang="en" sz="2200" b="1" dirty="0">
                <a:latin typeface="Amatic SC"/>
                <a:ea typeface="Amatic SC"/>
                <a:cs typeface="Amatic SC"/>
                <a:sym typeface="Amatic SC"/>
              </a:rPr>
              <a:t>What does the example below say about General Zaroff?</a:t>
            </a:r>
            <a:endParaRPr sz="2200" dirty="0"/>
          </a:p>
        </p:txBody>
      </p:sp>
      <p:sp>
        <p:nvSpPr>
          <p:cNvPr id="120" name="Google Shape;120;p21"/>
          <p:cNvSpPr txBox="1"/>
          <p:nvPr/>
        </p:nvSpPr>
        <p:spPr>
          <a:xfrm>
            <a:off x="96800" y="2897200"/>
            <a:ext cx="4254300" cy="471600"/>
          </a:xfrm>
          <a:prstGeom prst="rect">
            <a:avLst/>
          </a:prstGeom>
          <a:solidFill>
            <a:schemeClr val="accent5"/>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chemeClr val="lt1"/>
                </a:solidFill>
                <a:latin typeface="Amatic SC"/>
                <a:ea typeface="Amatic SC"/>
                <a:cs typeface="Amatic SC"/>
                <a:sym typeface="Amatic SC"/>
              </a:rPr>
              <a:t>What does the example below say about </a:t>
            </a:r>
            <a:r>
              <a:rPr lang="en" sz="2400" b="1" dirty="0" smtClean="0">
                <a:solidFill>
                  <a:schemeClr val="lt1"/>
                </a:solidFill>
                <a:latin typeface="Amatic SC"/>
                <a:ea typeface="Amatic SC"/>
                <a:cs typeface="Amatic SC"/>
                <a:sym typeface="Amatic SC"/>
              </a:rPr>
              <a:t>Raiord</a:t>
            </a:r>
            <a:r>
              <a:rPr lang="en" sz="2400" b="1" dirty="0">
                <a:solidFill>
                  <a:schemeClr val="lt1"/>
                </a:solidFill>
                <a:latin typeface="Amatic SC"/>
                <a:ea typeface="Amatic SC"/>
                <a:cs typeface="Amatic SC"/>
                <a:sym typeface="Amatic SC"/>
              </a:rPr>
              <a:t>?</a:t>
            </a:r>
            <a:endParaRPr sz="2400" dirty="0">
              <a:solidFill>
                <a:schemeClr val="lt1"/>
              </a:solidFill>
              <a:latin typeface="Amatic SC"/>
              <a:ea typeface="Amatic SC"/>
              <a:cs typeface="Amatic SC"/>
              <a:sym typeface="Amatic SC"/>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1429</Words>
  <Application>Microsoft Office PowerPoint</Application>
  <PresentationFormat>On-screen Show (16:9)</PresentationFormat>
  <Paragraphs>138</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Amatic SC</vt:lpstr>
      <vt:lpstr>Arial</vt:lpstr>
      <vt:lpstr>Oswald</vt:lpstr>
      <vt:lpstr>Fjalla One</vt:lpstr>
      <vt:lpstr>Average</vt:lpstr>
      <vt:lpstr>Source Code Pro</vt:lpstr>
      <vt:lpstr>Beach Day</vt:lpstr>
      <vt:lpstr>Literary Terms [2018-2019]</vt:lpstr>
      <vt:lpstr>What we already know...</vt:lpstr>
      <vt:lpstr>What we need to know...</vt:lpstr>
      <vt:lpstr>What we need to know...</vt:lpstr>
      <vt:lpstr>What we need to know...</vt:lpstr>
      <vt:lpstr>PowerPoint Presentation</vt:lpstr>
      <vt:lpstr>PowerPoint Presentation</vt:lpstr>
      <vt:lpstr>What we need to know... </vt:lpstr>
      <vt:lpstr>What we need to know...</vt:lpstr>
      <vt:lpstr>Theme: the message the author is conveying through the story about a subject. It is Not directly stated; you must infer through analyzation of the story.</vt:lpstr>
      <vt:lpstr>Theme = THE MEssage</vt:lpstr>
      <vt:lpstr>Irony:  Verbal- Verbal irony is when a speaker says one thing and really means another. Sarcasm is an example. Situational- Situational irony occurs when there is a contrast between what  would seem appropriate and what really happens or when there is a contrast between what we expect to happen and really does happen. Dramatic- Dramatic irony occurs when the audience or reader knows something important that a character in a play or story does not know.</vt:lpstr>
      <vt:lpstr>Point of View (P.O.V.) The point of view is the perspective from which the story is told.</vt:lpstr>
      <vt:lpstr>Diction  The author’s word choice, which is intentionally done to create connotation.  Connotation The emotional meanings attached to words that the reader feels.   Denotation The literal meaning of the word or the dictionary meaning of a word.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 [2018-2019]</dc:title>
  <dc:creator>WELSH, KRISTIN</dc:creator>
  <cp:lastModifiedBy>WELSH, KRISTIN</cp:lastModifiedBy>
  <cp:revision>1</cp:revision>
  <dcterms:modified xsi:type="dcterms:W3CDTF">2018-09-13T17:21:36Z</dcterms:modified>
</cp:coreProperties>
</file>