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Sniglet"/>
      <p:regular r:id="rId22"/>
    </p:embeddedFont>
    <p:embeddedFont>
      <p:font typeface="Walter Turncoat"/>
      <p:regular r:id="rId23"/>
    </p:embeddedFont>
    <p:embeddedFont>
      <p:font typeface="Yanone Kaffeesatz"/>
      <p:regular r:id="rId24"/>
      <p:bold r:id="rId25"/>
    </p:embeddedFont>
    <p:embeddedFont>
      <p:font typeface="Oswald"/>
      <p:regular r:id="rId26"/>
      <p:bold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6E1580C0-5504-447F-997A-934BA84BB1E7}">
  <a:tblStyle styleId="{6E1580C0-5504-447F-997A-934BA84BB1E7}" styleName="Table_0">
    <a:wholeTbl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Sniglet-regular.fntdata"/><Relationship Id="rId21" Type="http://schemas.openxmlformats.org/officeDocument/2006/relationships/slide" Target="slides/slide16.xml"/><Relationship Id="rId24" Type="http://schemas.openxmlformats.org/officeDocument/2006/relationships/font" Target="fonts/YanoneKaffeesatz-regular.fntdata"/><Relationship Id="rId23" Type="http://schemas.openxmlformats.org/officeDocument/2006/relationships/font" Target="fonts/WalterTurncoat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swald-regular.fntdata"/><Relationship Id="rId25" Type="http://schemas.openxmlformats.org/officeDocument/2006/relationships/font" Target="fonts/YanoneKaffeesatz-bold.fntdata"/><Relationship Id="rId27" Type="http://schemas.openxmlformats.org/officeDocument/2006/relationships/font" Target="fonts/Oswal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Shape 2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Shape 4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/>
          <p:nvPr>
            <p:ph type="ctrTitle"/>
          </p:nvPr>
        </p:nvSpPr>
        <p:spPr>
          <a:xfrm>
            <a:off x="685800" y="1991812"/>
            <a:ext cx="7772400" cy="11597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6000"/>
            </a:lvl1pPr>
            <a:lvl2pPr lvl="1" algn="ctr">
              <a:spcBef>
                <a:spcPts val="0"/>
              </a:spcBef>
              <a:buSzPct val="100000"/>
              <a:defRPr sz="6000"/>
            </a:lvl2pPr>
            <a:lvl3pPr lvl="2" algn="ctr">
              <a:spcBef>
                <a:spcPts val="0"/>
              </a:spcBef>
              <a:buSzPct val="100000"/>
              <a:defRPr sz="6000"/>
            </a:lvl3pPr>
            <a:lvl4pPr lvl="3" algn="ctr">
              <a:spcBef>
                <a:spcPts val="0"/>
              </a:spcBef>
              <a:buSzPct val="100000"/>
              <a:defRPr sz="6000"/>
            </a:lvl4pPr>
            <a:lvl5pPr lvl="4" algn="ctr">
              <a:spcBef>
                <a:spcPts val="0"/>
              </a:spcBef>
              <a:buSzPct val="100000"/>
              <a:defRPr sz="6000"/>
            </a:lvl5pPr>
            <a:lvl6pPr lvl="5" algn="ctr">
              <a:spcBef>
                <a:spcPts val="0"/>
              </a:spcBef>
              <a:buSzPct val="100000"/>
              <a:defRPr sz="6000"/>
            </a:lvl6pPr>
            <a:lvl7pPr lvl="6" algn="ctr">
              <a:spcBef>
                <a:spcPts val="0"/>
              </a:spcBef>
              <a:buSzPct val="100000"/>
              <a:defRPr sz="6000"/>
            </a:lvl7pPr>
            <a:lvl8pPr lvl="7" algn="ctr">
              <a:spcBef>
                <a:spcPts val="0"/>
              </a:spcBef>
              <a:buSzPct val="100000"/>
              <a:defRPr sz="6000"/>
            </a:lvl8pPr>
            <a:lvl9pPr lvl="8" algn="ctr">
              <a:spcBef>
                <a:spcPts val="0"/>
              </a:spcBef>
              <a:buSzPct val="100000"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ub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/>
          <p:nvPr>
            <p:ph type="ctrTitle"/>
          </p:nvPr>
        </p:nvSpPr>
        <p:spPr>
          <a:xfrm>
            <a:off x="685800" y="1964342"/>
            <a:ext cx="7772400" cy="11597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4800"/>
            </a:lvl1pPr>
            <a:lvl2pPr lvl="1" rtl="0" algn="ctr">
              <a:spcBef>
                <a:spcPts val="0"/>
              </a:spcBef>
              <a:buSzPct val="100000"/>
              <a:defRPr sz="4800"/>
            </a:lvl2pPr>
            <a:lvl3pPr lvl="2" rtl="0" algn="ctr">
              <a:spcBef>
                <a:spcPts val="0"/>
              </a:spcBef>
              <a:buSzPct val="100000"/>
              <a:defRPr sz="4800"/>
            </a:lvl3pPr>
            <a:lvl4pPr lvl="3" rtl="0" algn="ctr">
              <a:spcBef>
                <a:spcPts val="0"/>
              </a:spcBef>
              <a:buSzPct val="100000"/>
              <a:defRPr sz="4800"/>
            </a:lvl4pPr>
            <a:lvl5pPr lvl="4" rtl="0" algn="ctr">
              <a:spcBef>
                <a:spcPts val="0"/>
              </a:spcBef>
              <a:buSzPct val="100000"/>
              <a:defRPr sz="4800"/>
            </a:lvl5pPr>
            <a:lvl6pPr lvl="5" rtl="0" algn="ctr">
              <a:spcBef>
                <a:spcPts val="0"/>
              </a:spcBef>
              <a:buSzPct val="100000"/>
              <a:defRPr sz="4800"/>
            </a:lvl6pPr>
            <a:lvl7pPr lvl="6" rtl="0" algn="ctr">
              <a:spcBef>
                <a:spcPts val="0"/>
              </a:spcBef>
              <a:buSzPct val="100000"/>
              <a:defRPr sz="4800"/>
            </a:lvl7pPr>
            <a:lvl8pPr lvl="7" rtl="0" algn="ctr">
              <a:spcBef>
                <a:spcPts val="0"/>
              </a:spcBef>
              <a:buSzPct val="100000"/>
              <a:defRPr sz="4800"/>
            </a:lvl8pPr>
            <a:lvl9pPr lvl="8" rtl="0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685800" y="3144853"/>
            <a:ext cx="7772400" cy="7847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spcBef>
                <a:spcPts val="0"/>
              </a:spcBef>
              <a:buNone/>
              <a:defRPr/>
            </a:lvl1pPr>
            <a:lvl2pPr lvl="1" rtl="0" algn="ctr">
              <a:spcBef>
                <a:spcPts val="0"/>
              </a:spcBef>
              <a:buSzPct val="100000"/>
              <a:buNone/>
              <a:defRPr sz="3000"/>
            </a:lvl2pPr>
            <a:lvl3pPr lvl="2" rtl="0" algn="ctr">
              <a:spcBef>
                <a:spcPts val="0"/>
              </a:spcBef>
              <a:buSzPct val="100000"/>
              <a:buNone/>
              <a:defRPr sz="3000"/>
            </a:lvl3pPr>
            <a:lvl4pPr lvl="3" rtl="0" algn="ctr">
              <a:spcBef>
                <a:spcPts val="0"/>
              </a:spcBef>
              <a:buSzPct val="100000"/>
              <a:buNone/>
              <a:defRPr sz="3000"/>
            </a:lvl4pPr>
            <a:lvl5pPr lvl="4" rtl="0" algn="ctr">
              <a:spcBef>
                <a:spcPts val="0"/>
              </a:spcBef>
              <a:buSzPct val="100000"/>
              <a:buNone/>
              <a:defRPr sz="3000"/>
            </a:lvl5pPr>
            <a:lvl6pPr lvl="5" rtl="0" algn="ctr">
              <a:spcBef>
                <a:spcPts val="0"/>
              </a:spcBef>
              <a:buSzPct val="100000"/>
              <a:buNone/>
              <a:defRPr sz="3000"/>
            </a:lvl6pPr>
            <a:lvl7pPr lvl="6" rtl="0" algn="ctr">
              <a:spcBef>
                <a:spcPts val="0"/>
              </a:spcBef>
              <a:buSzPct val="100000"/>
              <a:buNone/>
              <a:defRPr sz="3000"/>
            </a:lvl7pPr>
            <a:lvl8pPr lvl="7" rtl="0" algn="ctr">
              <a:spcBef>
                <a:spcPts val="0"/>
              </a:spcBef>
              <a:buSzPct val="100000"/>
              <a:buNone/>
              <a:defRPr sz="3000"/>
            </a:lvl8pPr>
            <a:lvl9pPr lvl="8" rtl="0" algn="ctr">
              <a:spcBef>
                <a:spcPts val="0"/>
              </a:spcBef>
              <a:buSzPct val="100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Quot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idx="1" type="body"/>
          </p:nvPr>
        </p:nvSpPr>
        <p:spPr>
          <a:xfrm>
            <a:off x="1700925" y="1399800"/>
            <a:ext cx="5742300" cy="8198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3000"/>
            </a:lvl1pPr>
            <a:lvl2pPr lvl="1" rtl="0" algn="ctr">
              <a:spcBef>
                <a:spcPts val="0"/>
              </a:spcBef>
              <a:buSzPct val="100000"/>
              <a:defRPr sz="3000"/>
            </a:lvl2pPr>
            <a:lvl3pPr lvl="2" rtl="0" algn="ctr">
              <a:spcBef>
                <a:spcPts val="0"/>
              </a:spcBef>
              <a:buSzPct val="100000"/>
              <a:defRPr sz="3000"/>
            </a:lvl3pPr>
            <a:lvl4pPr lvl="3" rtl="0" algn="ctr">
              <a:spcBef>
                <a:spcPts val="0"/>
              </a:spcBef>
              <a:buSzPct val="100000"/>
              <a:defRPr sz="3000"/>
            </a:lvl4pPr>
            <a:lvl5pPr lvl="4" rtl="0" algn="ctr">
              <a:spcBef>
                <a:spcPts val="0"/>
              </a:spcBef>
              <a:buSzPct val="100000"/>
              <a:defRPr sz="3000"/>
            </a:lvl5pPr>
            <a:lvl6pPr lvl="5" rtl="0" algn="ctr">
              <a:spcBef>
                <a:spcPts val="0"/>
              </a:spcBef>
              <a:buSzPct val="100000"/>
              <a:defRPr sz="3000"/>
            </a:lvl6pPr>
            <a:lvl7pPr lvl="6" rtl="0" algn="ctr">
              <a:spcBef>
                <a:spcPts val="0"/>
              </a:spcBef>
              <a:buSzPct val="100000"/>
              <a:defRPr sz="3000"/>
            </a:lvl7pPr>
            <a:lvl8pPr lvl="7" rtl="0" algn="ctr">
              <a:spcBef>
                <a:spcPts val="0"/>
              </a:spcBef>
              <a:buSzPct val="100000"/>
              <a:defRPr sz="3000"/>
            </a:lvl8pPr>
            <a:lvl9pPr lvl="8" algn="ctr">
              <a:spcBef>
                <a:spcPts val="0"/>
              </a:spcBef>
              <a:buSzPct val="100000"/>
              <a:defRPr sz="3000"/>
            </a:lvl9pPr>
          </a:lstStyle>
          <a:p/>
        </p:txBody>
      </p:sp>
      <p:sp>
        <p:nvSpPr>
          <p:cNvPr id="15" name="Shape 15"/>
          <p:cNvSpPr txBox="1"/>
          <p:nvPr/>
        </p:nvSpPr>
        <p:spPr>
          <a:xfrm>
            <a:off x="3593400" y="857568"/>
            <a:ext cx="1957200" cy="653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9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“</a:t>
            </a:r>
          </a:p>
        </p:txBody>
      </p:sp>
      <p:sp>
        <p:nvSpPr>
          <p:cNvPr id="16" name="Shape 16"/>
          <p:cNvSpPr/>
          <p:nvPr/>
        </p:nvSpPr>
        <p:spPr>
          <a:xfrm>
            <a:off x="4128150" y="550650"/>
            <a:ext cx="887711" cy="849160"/>
          </a:xfrm>
          <a:custGeom>
            <a:pathLst>
              <a:path extrusionOk="0" h="62358" w="65189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+ 1 column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457200" y="1563400"/>
            <a:ext cx="8229600" cy="2503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+ 2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457200" y="1507925"/>
            <a:ext cx="3994500" cy="34178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6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692275" y="1507925"/>
            <a:ext cx="3994500" cy="34178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6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+ 3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457200" y="1507925"/>
            <a:ext cx="2631900" cy="34178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/>
        </p:txBody>
      </p:sp>
      <p:sp>
        <p:nvSpPr>
          <p:cNvPr id="27" name="Shape 27"/>
          <p:cNvSpPr txBox="1"/>
          <p:nvPr>
            <p:ph idx="2" type="body"/>
          </p:nvPr>
        </p:nvSpPr>
        <p:spPr>
          <a:xfrm>
            <a:off x="3223963" y="1507925"/>
            <a:ext cx="2631900" cy="34178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/>
        </p:txBody>
      </p:sp>
      <p:sp>
        <p:nvSpPr>
          <p:cNvPr id="28" name="Shape 28"/>
          <p:cNvSpPr txBox="1"/>
          <p:nvPr>
            <p:ph idx="3" type="body"/>
          </p:nvPr>
        </p:nvSpPr>
        <p:spPr>
          <a:xfrm>
            <a:off x="5990727" y="1507925"/>
            <a:ext cx="2631900" cy="34178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idx="1" type="body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360"/>
              </a:spcBef>
              <a:buSzPct val="100000"/>
              <a:buNone/>
              <a:defRPr sz="1800"/>
            </a:lvl1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04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9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57200" y="1563400"/>
            <a:ext cx="8229600" cy="2503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600"/>
              </a:spcBef>
              <a:buClr>
                <a:srgbClr val="FFFFFF"/>
              </a:buClr>
              <a:buSzPct val="100000"/>
              <a:buFont typeface="Sniglet"/>
              <a:buChar char="✘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480"/>
              </a:spcBef>
              <a:buClr>
                <a:srgbClr val="FFFFFF"/>
              </a:buClr>
              <a:buSzPct val="100000"/>
              <a:buFont typeface="Sniglet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480"/>
              </a:spcBef>
              <a:buClr>
                <a:srgbClr val="FFFFFF"/>
              </a:buClr>
              <a:buSzPct val="100000"/>
              <a:buFont typeface="Sniglet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360"/>
              </a:spcBef>
              <a:buClr>
                <a:srgbClr val="FFFFFF"/>
              </a:buClr>
              <a:buSzPct val="100000"/>
              <a:buFont typeface="Sniglet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360"/>
              </a:spcBef>
              <a:buClr>
                <a:srgbClr val="FFFFFF"/>
              </a:buClr>
              <a:buSzPct val="100000"/>
              <a:buFont typeface="Sniglet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360"/>
              </a:spcBef>
              <a:buClr>
                <a:srgbClr val="FFFFFF"/>
              </a:buClr>
              <a:buSzPct val="100000"/>
              <a:buFont typeface="Sniglet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360"/>
              </a:spcBef>
              <a:buClr>
                <a:srgbClr val="FFFFFF"/>
              </a:buClr>
              <a:buSzPct val="100000"/>
              <a:buFont typeface="Sniglet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360"/>
              </a:spcBef>
              <a:buClr>
                <a:srgbClr val="FFFFFF"/>
              </a:buClr>
              <a:buSzPct val="100000"/>
              <a:buFont typeface="Sniglet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360"/>
              </a:spcBef>
              <a:buClr>
                <a:srgbClr val="FFFFFF"/>
              </a:buClr>
              <a:buSzPct val="100000"/>
              <a:buFont typeface="Sniglet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3.png"/><Relationship Id="rId4" Type="http://schemas.openxmlformats.org/officeDocument/2006/relationships/image" Target="../media/image01.png"/><Relationship Id="rId5" Type="http://schemas.openxmlformats.org/officeDocument/2006/relationships/image" Target="../media/image0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3.png"/><Relationship Id="rId4" Type="http://schemas.openxmlformats.org/officeDocument/2006/relationships/image" Target="../media/image01.png"/><Relationship Id="rId5" Type="http://schemas.openxmlformats.org/officeDocument/2006/relationships/image" Target="../media/image09.png"/><Relationship Id="rId6" Type="http://schemas.openxmlformats.org/officeDocument/2006/relationships/image" Target="../media/image10.png"/><Relationship Id="rId7" Type="http://schemas.openxmlformats.org/officeDocument/2006/relationships/image" Target="../media/image0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3.png"/><Relationship Id="rId4" Type="http://schemas.openxmlformats.org/officeDocument/2006/relationships/image" Target="../media/image01.png"/><Relationship Id="rId5" Type="http://schemas.openxmlformats.org/officeDocument/2006/relationships/image" Target="../media/image09.png"/><Relationship Id="rId6" Type="http://schemas.openxmlformats.org/officeDocument/2006/relationships/image" Target="../media/image10.png"/><Relationship Id="rId7" Type="http://schemas.openxmlformats.org/officeDocument/2006/relationships/image" Target="../media/image0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6.png"/><Relationship Id="rId4" Type="http://schemas.openxmlformats.org/officeDocument/2006/relationships/image" Target="../media/image08.png"/><Relationship Id="rId5" Type="http://schemas.openxmlformats.org/officeDocument/2006/relationships/image" Target="../media/image0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06.png"/><Relationship Id="rId4" Type="http://schemas.openxmlformats.org/officeDocument/2006/relationships/image" Target="../media/image08.png"/><Relationship Id="rId5" Type="http://schemas.openxmlformats.org/officeDocument/2006/relationships/image" Target="../media/image0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3.png"/><Relationship Id="rId4" Type="http://schemas.openxmlformats.org/officeDocument/2006/relationships/image" Target="../media/image01.png"/><Relationship Id="rId5" Type="http://schemas.openxmlformats.org/officeDocument/2006/relationships/image" Target="../media/image0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type="ctrTitle"/>
          </p:nvPr>
        </p:nvSpPr>
        <p:spPr>
          <a:xfrm>
            <a:off x="48925" y="1277625"/>
            <a:ext cx="7929900" cy="1563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en" sz="5000"/>
              <a:t>Simple Sentences</a:t>
            </a:r>
          </a:p>
        </p:txBody>
      </p:sp>
      <p:sp>
        <p:nvSpPr>
          <p:cNvPr id="39" name="Shape 39"/>
          <p:cNvSpPr/>
          <p:nvPr/>
        </p:nvSpPr>
        <p:spPr>
          <a:xfrm>
            <a:off x="3936551" y="2887100"/>
            <a:ext cx="1442480" cy="102977"/>
          </a:xfrm>
          <a:custGeom>
            <a:pathLst>
              <a:path extrusionOk="0" h="2831" w="27831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" name="Shape 40"/>
          <p:cNvSpPr txBox="1"/>
          <p:nvPr>
            <p:ph type="ctrTitle"/>
          </p:nvPr>
        </p:nvSpPr>
        <p:spPr>
          <a:xfrm>
            <a:off x="0" y="2103325"/>
            <a:ext cx="6193800" cy="1071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" sz="3300"/>
              <a:t>End marks and punctuation</a:t>
            </a:r>
          </a:p>
        </p:txBody>
      </p:sp>
      <p:pic>
        <p:nvPicPr>
          <p:cNvPr id="41" name="Shape 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9574" y="1204275"/>
            <a:ext cx="3169800" cy="255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idx="1" type="body"/>
          </p:nvPr>
        </p:nvSpPr>
        <p:spPr>
          <a:xfrm>
            <a:off x="344525" y="2380975"/>
            <a:ext cx="4242600" cy="1439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31800" lvl="0" marL="457200" rtl="0">
              <a:spcBef>
                <a:spcPts val="0"/>
              </a:spcBef>
              <a:buSzPct val="100000"/>
              <a:buFont typeface="Yanone Kaffeesatz"/>
            </a:pPr>
            <a:r>
              <a:rPr lang="en" sz="3200">
                <a:latin typeface="Yanone Kaffeesatz"/>
                <a:ea typeface="Yanone Kaffeesatz"/>
                <a:cs typeface="Yanone Kaffeesatz"/>
                <a:sym typeface="Yanone Kaffeesatz"/>
              </a:rPr>
              <a:t>A simple sentence can be formed in four (4) ways.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/>
          </a:p>
        </p:txBody>
      </p:sp>
      <p:sp>
        <p:nvSpPr>
          <p:cNvPr id="138" name="Shape 138"/>
          <p:cNvSpPr txBox="1"/>
          <p:nvPr>
            <p:ph type="title"/>
          </p:nvPr>
        </p:nvSpPr>
        <p:spPr>
          <a:xfrm>
            <a:off x="-41912" y="1004875"/>
            <a:ext cx="9156000" cy="85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000">
                <a:latin typeface="Yanone Kaffeesatz"/>
                <a:ea typeface="Yanone Kaffeesatz"/>
                <a:cs typeface="Yanone Kaffeesatz"/>
                <a:sym typeface="Yanone Kaffeesatz"/>
              </a:rPr>
              <a:t>Simple Sentences</a:t>
            </a:r>
          </a:p>
        </p:txBody>
      </p:sp>
      <p:sp>
        <p:nvSpPr>
          <p:cNvPr id="139" name="Shape 139"/>
          <p:cNvSpPr/>
          <p:nvPr/>
        </p:nvSpPr>
        <p:spPr>
          <a:xfrm>
            <a:off x="4141750" y="281249"/>
            <a:ext cx="788694" cy="805192"/>
          </a:xfrm>
          <a:custGeom>
            <a:pathLst>
              <a:path extrusionOk="0" h="69056" w="67641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0" name="Shape 140"/>
          <p:cNvSpPr/>
          <p:nvPr/>
        </p:nvSpPr>
        <p:spPr>
          <a:xfrm>
            <a:off x="4366705" y="519257"/>
            <a:ext cx="338774" cy="329201"/>
          </a:xfrm>
          <a:custGeom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1" name="Shape 141"/>
          <p:cNvSpPr txBox="1"/>
          <p:nvPr/>
        </p:nvSpPr>
        <p:spPr>
          <a:xfrm>
            <a:off x="4930450" y="1673475"/>
            <a:ext cx="4015500" cy="312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b="1" lang="en" sz="3200">
                <a:solidFill>
                  <a:schemeClr val="lt1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Simple Sentence Patterns:</a:t>
            </a:r>
          </a:p>
          <a:p>
            <a:pPr indent="-431800" lvl="0" marL="457200" rtl="0">
              <a:spcBef>
                <a:spcPts val="600"/>
              </a:spcBef>
              <a:buClr>
                <a:schemeClr val="lt1"/>
              </a:buClr>
              <a:buSzPct val="100000"/>
              <a:buFont typeface="Yanone Kaffeesatz"/>
              <a:buChar char="●"/>
            </a:pPr>
            <a:r>
              <a:rPr b="1" lang="en" sz="3200">
                <a:solidFill>
                  <a:schemeClr val="lt1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SV</a:t>
            </a:r>
          </a:p>
          <a:p>
            <a:pPr indent="-431800" lvl="0" marL="457200" rtl="0">
              <a:spcBef>
                <a:spcPts val="600"/>
              </a:spcBef>
              <a:buClr>
                <a:schemeClr val="lt1"/>
              </a:buClr>
              <a:buSzPct val="100000"/>
              <a:buFont typeface="Yanone Kaffeesatz"/>
              <a:buChar char="●"/>
            </a:pPr>
            <a:r>
              <a:rPr b="1" lang="en" sz="3200">
                <a:solidFill>
                  <a:schemeClr val="lt1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SVV</a:t>
            </a:r>
          </a:p>
          <a:p>
            <a:pPr indent="-431800" lvl="0" marL="457200" rtl="0">
              <a:spcBef>
                <a:spcPts val="600"/>
              </a:spcBef>
              <a:buClr>
                <a:schemeClr val="lt1"/>
              </a:buClr>
              <a:buSzPct val="100000"/>
              <a:buFont typeface="Yanone Kaffeesatz"/>
              <a:buChar char="●"/>
            </a:pPr>
            <a:r>
              <a:rPr b="1" lang="en" sz="3200">
                <a:solidFill>
                  <a:schemeClr val="lt1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SSV</a:t>
            </a:r>
          </a:p>
          <a:p>
            <a:pPr indent="-431800" lvl="0" marL="457200" rtl="0">
              <a:spcBef>
                <a:spcPts val="600"/>
              </a:spcBef>
              <a:buClr>
                <a:schemeClr val="lt1"/>
              </a:buClr>
              <a:buSzPct val="100000"/>
              <a:buFont typeface="Yanone Kaffeesatz"/>
              <a:buChar char="●"/>
            </a:pPr>
            <a:r>
              <a:rPr b="1" lang="en" sz="3200">
                <a:solidFill>
                  <a:schemeClr val="lt1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SSVV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idx="1" type="body"/>
          </p:nvPr>
        </p:nvSpPr>
        <p:spPr>
          <a:xfrm>
            <a:off x="344525" y="2380975"/>
            <a:ext cx="4242600" cy="1439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31800" lvl="0" marL="457200" rtl="0">
              <a:spcBef>
                <a:spcPts val="0"/>
              </a:spcBef>
              <a:buSzPct val="100000"/>
              <a:buFont typeface="Yanone Kaffeesatz"/>
            </a:pPr>
            <a:r>
              <a:rPr lang="en" sz="3200">
                <a:latin typeface="Yanone Kaffeesatz"/>
                <a:ea typeface="Yanone Kaffeesatz"/>
                <a:cs typeface="Yanone Kaffeesatz"/>
                <a:sym typeface="Yanone Kaffeesatz"/>
              </a:rPr>
              <a:t>A simple sentence can be formed in four (4) ways.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/>
          </a:p>
        </p:txBody>
      </p:sp>
      <p:sp>
        <p:nvSpPr>
          <p:cNvPr id="147" name="Shape 147"/>
          <p:cNvSpPr txBox="1"/>
          <p:nvPr>
            <p:ph type="title"/>
          </p:nvPr>
        </p:nvSpPr>
        <p:spPr>
          <a:xfrm>
            <a:off x="-41912" y="1004875"/>
            <a:ext cx="9156000" cy="85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000">
                <a:latin typeface="Yanone Kaffeesatz"/>
                <a:ea typeface="Yanone Kaffeesatz"/>
                <a:cs typeface="Yanone Kaffeesatz"/>
                <a:sym typeface="Yanone Kaffeesatz"/>
              </a:rPr>
              <a:t>Simple Sentences</a:t>
            </a:r>
          </a:p>
        </p:txBody>
      </p:sp>
      <p:sp>
        <p:nvSpPr>
          <p:cNvPr id="148" name="Shape 148"/>
          <p:cNvSpPr/>
          <p:nvPr/>
        </p:nvSpPr>
        <p:spPr>
          <a:xfrm>
            <a:off x="4141750" y="281249"/>
            <a:ext cx="788694" cy="805192"/>
          </a:xfrm>
          <a:custGeom>
            <a:pathLst>
              <a:path extrusionOk="0" h="69056" w="67641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9" name="Shape 149"/>
          <p:cNvSpPr/>
          <p:nvPr/>
        </p:nvSpPr>
        <p:spPr>
          <a:xfrm>
            <a:off x="4366705" y="519257"/>
            <a:ext cx="338774" cy="329201"/>
          </a:xfrm>
          <a:custGeom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0" name="Shape 150"/>
          <p:cNvSpPr txBox="1"/>
          <p:nvPr/>
        </p:nvSpPr>
        <p:spPr>
          <a:xfrm>
            <a:off x="4930450" y="1673475"/>
            <a:ext cx="4015500" cy="312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b="1" lang="en" sz="3200">
                <a:solidFill>
                  <a:schemeClr val="lt1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Simple Sentence Patterns:</a:t>
            </a:r>
          </a:p>
          <a:p>
            <a:pPr indent="-431800" lvl="0" marL="457200" rtl="0">
              <a:spcBef>
                <a:spcPts val="600"/>
              </a:spcBef>
              <a:buClr>
                <a:schemeClr val="lt1"/>
              </a:buClr>
              <a:buSzPct val="100000"/>
              <a:buFont typeface="Yanone Kaffeesatz"/>
              <a:buChar char="●"/>
            </a:pPr>
            <a:r>
              <a:rPr b="1" lang="en" sz="3200">
                <a:solidFill>
                  <a:schemeClr val="lt1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SV</a:t>
            </a:r>
          </a:p>
          <a:p>
            <a:pPr indent="-431800" lvl="0" marL="457200" rtl="0">
              <a:spcBef>
                <a:spcPts val="600"/>
              </a:spcBef>
              <a:buClr>
                <a:schemeClr val="lt1"/>
              </a:buClr>
              <a:buSzPct val="100000"/>
              <a:buFont typeface="Yanone Kaffeesatz"/>
              <a:buChar char="●"/>
            </a:pPr>
            <a:r>
              <a:rPr b="1" lang="en" sz="3200">
                <a:solidFill>
                  <a:schemeClr val="lt1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SVV</a:t>
            </a:r>
          </a:p>
          <a:p>
            <a:pPr indent="-431800" lvl="0" marL="457200" rtl="0">
              <a:spcBef>
                <a:spcPts val="600"/>
              </a:spcBef>
              <a:buClr>
                <a:schemeClr val="lt1"/>
              </a:buClr>
              <a:buSzPct val="100000"/>
              <a:buFont typeface="Yanone Kaffeesatz"/>
              <a:buChar char="●"/>
            </a:pPr>
            <a:r>
              <a:rPr b="1" lang="en" sz="3200">
                <a:solidFill>
                  <a:schemeClr val="lt1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SSV</a:t>
            </a:r>
          </a:p>
          <a:p>
            <a:pPr indent="-431800" lvl="0" marL="457200" rtl="0">
              <a:spcBef>
                <a:spcPts val="600"/>
              </a:spcBef>
              <a:buClr>
                <a:schemeClr val="lt1"/>
              </a:buClr>
              <a:buSzPct val="100000"/>
              <a:buFont typeface="Yanone Kaffeesatz"/>
              <a:buChar char="●"/>
            </a:pPr>
            <a:r>
              <a:rPr b="1" lang="en" sz="3200">
                <a:solidFill>
                  <a:schemeClr val="lt1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SSVV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/>
        </p:nvSpPr>
        <p:spPr>
          <a:xfrm>
            <a:off x="1909500" y="380675"/>
            <a:ext cx="5325000" cy="742800"/>
          </a:xfrm>
          <a:prstGeom prst="rect">
            <a:avLst/>
          </a:prstGeom>
          <a:noFill/>
          <a:ln cap="flat" cmpd="sng" w="1524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200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Simple Sentences</a:t>
            </a:r>
          </a:p>
        </p:txBody>
      </p:sp>
      <p:grpSp>
        <p:nvGrpSpPr>
          <p:cNvPr id="156" name="Shape 156"/>
          <p:cNvGrpSpPr/>
          <p:nvPr/>
        </p:nvGrpSpPr>
        <p:grpSpPr>
          <a:xfrm>
            <a:off x="813037" y="1310050"/>
            <a:ext cx="3819525" cy="772187"/>
            <a:chOff x="887312" y="3074075"/>
            <a:chExt cx="3819525" cy="772187"/>
          </a:xfrm>
        </p:grpSpPr>
        <p:pic>
          <p:nvPicPr>
            <p:cNvPr id="157" name="Shape 15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87312" y="3150937"/>
              <a:ext cx="3819525" cy="6953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8" name="Shape 158"/>
            <p:cNvSpPr txBox="1"/>
            <p:nvPr/>
          </p:nvSpPr>
          <p:spPr>
            <a:xfrm>
              <a:off x="1253375" y="3074075"/>
              <a:ext cx="2896800" cy="69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 sz="4000">
                  <a:latin typeface="Yanone Kaffeesatz"/>
                  <a:ea typeface="Yanone Kaffeesatz"/>
                  <a:cs typeface="Yanone Kaffeesatz"/>
                  <a:sym typeface="Yanone Kaffeesatz"/>
                </a:rPr>
                <a:t>Subject</a:t>
              </a:r>
            </a:p>
          </p:txBody>
        </p:sp>
      </p:grpSp>
      <p:grpSp>
        <p:nvGrpSpPr>
          <p:cNvPr id="159" name="Shape 159"/>
          <p:cNvGrpSpPr/>
          <p:nvPr/>
        </p:nvGrpSpPr>
        <p:grpSpPr>
          <a:xfrm>
            <a:off x="5004587" y="1310325"/>
            <a:ext cx="3819525" cy="781312"/>
            <a:chOff x="4995287" y="3064950"/>
            <a:chExt cx="3819525" cy="781312"/>
          </a:xfrm>
        </p:grpSpPr>
        <p:pic>
          <p:nvPicPr>
            <p:cNvPr id="160" name="Shape 16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995287" y="3150937"/>
              <a:ext cx="3819525" cy="6953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1" name="Shape 161"/>
            <p:cNvSpPr txBox="1"/>
            <p:nvPr/>
          </p:nvSpPr>
          <p:spPr>
            <a:xfrm>
              <a:off x="5704400" y="3064950"/>
              <a:ext cx="2048100" cy="7427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 sz="4000">
                  <a:latin typeface="Yanone Kaffeesatz"/>
                  <a:ea typeface="Yanone Kaffeesatz"/>
                  <a:cs typeface="Yanone Kaffeesatz"/>
                  <a:sym typeface="Yanone Kaffeesatz"/>
                </a:rPr>
                <a:t>Predicate</a:t>
              </a:r>
            </a:p>
          </p:txBody>
        </p:sp>
      </p:grpSp>
      <p:sp>
        <p:nvSpPr>
          <p:cNvPr id="162" name="Shape 162"/>
          <p:cNvSpPr/>
          <p:nvPr/>
        </p:nvSpPr>
        <p:spPr>
          <a:xfrm>
            <a:off x="2376775" y="2191100"/>
            <a:ext cx="575700" cy="9192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980000"/>
          </a:solidFill>
          <a:ln cap="flat" cmpd="sng" w="9525">
            <a:solidFill>
              <a:srgbClr val="98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3" name="Shape 163"/>
          <p:cNvSpPr/>
          <p:nvPr/>
        </p:nvSpPr>
        <p:spPr>
          <a:xfrm>
            <a:off x="6496537" y="2163312"/>
            <a:ext cx="575700" cy="9192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980000"/>
          </a:solidFill>
          <a:ln cap="flat" cmpd="sng" w="9525">
            <a:solidFill>
              <a:srgbClr val="98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64" name="Shape 1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5297" y="2803850"/>
            <a:ext cx="897700" cy="161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Shape 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8255" y="3154187"/>
            <a:ext cx="1569175" cy="69532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Shape 166"/>
          <p:cNvSpPr txBox="1"/>
          <p:nvPr/>
        </p:nvSpPr>
        <p:spPr>
          <a:xfrm>
            <a:off x="1909484" y="3053912"/>
            <a:ext cx="1406700" cy="6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4000">
                <a:latin typeface="Yanone Kaffeesatz"/>
                <a:ea typeface="Yanone Kaffeesatz"/>
                <a:cs typeface="Yanone Kaffeesatz"/>
                <a:sym typeface="Yanone Kaffeesatz"/>
              </a:rPr>
              <a:t>Blossom</a:t>
            </a:r>
          </a:p>
        </p:txBody>
      </p:sp>
      <p:pic>
        <p:nvPicPr>
          <p:cNvPr id="167" name="Shape 16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62550" y="2632524"/>
            <a:ext cx="1161575" cy="1538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Shape 1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4199" y="3154200"/>
            <a:ext cx="2304774" cy="69532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Shape 169"/>
          <p:cNvSpPr txBox="1"/>
          <p:nvPr/>
        </p:nvSpPr>
        <p:spPr>
          <a:xfrm>
            <a:off x="5392773" y="3044562"/>
            <a:ext cx="21762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4000">
                <a:latin typeface="Yanone Kaffeesatz"/>
                <a:ea typeface="Yanone Kaffeesatz"/>
                <a:cs typeface="Yanone Kaffeesatz"/>
                <a:sym typeface="Yanone Kaffeesatz"/>
              </a:rPr>
              <a:t>plays guitar.</a:t>
            </a:r>
          </a:p>
        </p:txBody>
      </p:sp>
      <p:sp>
        <p:nvSpPr>
          <p:cNvPr id="170" name="Shape 170"/>
          <p:cNvSpPr txBox="1"/>
          <p:nvPr/>
        </p:nvSpPr>
        <p:spPr>
          <a:xfrm>
            <a:off x="1874537" y="3999150"/>
            <a:ext cx="14766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one subject</a:t>
            </a:r>
          </a:p>
        </p:txBody>
      </p:sp>
      <p:sp>
        <p:nvSpPr>
          <p:cNvPr id="171" name="Shape 171"/>
          <p:cNvSpPr txBox="1"/>
          <p:nvPr/>
        </p:nvSpPr>
        <p:spPr>
          <a:xfrm>
            <a:off x="5742562" y="3999150"/>
            <a:ext cx="14766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one predicate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/>
        </p:nvSpPr>
        <p:spPr>
          <a:xfrm>
            <a:off x="1909500" y="380675"/>
            <a:ext cx="5325000" cy="742800"/>
          </a:xfrm>
          <a:prstGeom prst="rect">
            <a:avLst/>
          </a:prstGeom>
          <a:noFill/>
          <a:ln cap="flat" cmpd="sng" w="1524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200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Simple Sentences</a:t>
            </a:r>
          </a:p>
        </p:txBody>
      </p:sp>
      <p:grpSp>
        <p:nvGrpSpPr>
          <p:cNvPr id="177" name="Shape 177"/>
          <p:cNvGrpSpPr/>
          <p:nvPr/>
        </p:nvGrpSpPr>
        <p:grpSpPr>
          <a:xfrm>
            <a:off x="813037" y="1310050"/>
            <a:ext cx="3819525" cy="772187"/>
            <a:chOff x="887312" y="3074075"/>
            <a:chExt cx="3819525" cy="772187"/>
          </a:xfrm>
        </p:grpSpPr>
        <p:pic>
          <p:nvPicPr>
            <p:cNvPr id="178" name="Shape 17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87312" y="3150937"/>
              <a:ext cx="3819525" cy="6953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9" name="Shape 179"/>
            <p:cNvSpPr txBox="1"/>
            <p:nvPr/>
          </p:nvSpPr>
          <p:spPr>
            <a:xfrm>
              <a:off x="1253375" y="3074075"/>
              <a:ext cx="2896800" cy="69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 sz="3200">
                  <a:latin typeface="Yanone Kaffeesatz"/>
                  <a:ea typeface="Yanone Kaffeesatz"/>
                  <a:cs typeface="Yanone Kaffeesatz"/>
                  <a:sym typeface="Yanone Kaffeesatz"/>
                </a:rPr>
                <a:t>Blossom and Bubbles</a:t>
              </a:r>
            </a:p>
          </p:txBody>
        </p:sp>
      </p:grpSp>
      <p:grpSp>
        <p:nvGrpSpPr>
          <p:cNvPr id="180" name="Shape 180"/>
          <p:cNvGrpSpPr/>
          <p:nvPr/>
        </p:nvGrpSpPr>
        <p:grpSpPr>
          <a:xfrm>
            <a:off x="5004587" y="1310325"/>
            <a:ext cx="3819525" cy="781312"/>
            <a:chOff x="4995287" y="3064950"/>
            <a:chExt cx="3819525" cy="781312"/>
          </a:xfrm>
        </p:grpSpPr>
        <p:pic>
          <p:nvPicPr>
            <p:cNvPr id="181" name="Shape 18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995287" y="3150937"/>
              <a:ext cx="3819525" cy="6953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2" name="Shape 182"/>
            <p:cNvSpPr txBox="1"/>
            <p:nvPr/>
          </p:nvSpPr>
          <p:spPr>
            <a:xfrm>
              <a:off x="5704400" y="3064950"/>
              <a:ext cx="2048100" cy="7427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 sz="4000">
                  <a:latin typeface="Yanone Kaffeesatz"/>
                  <a:ea typeface="Yanone Kaffeesatz"/>
                  <a:cs typeface="Yanone Kaffeesatz"/>
                  <a:sym typeface="Yanone Kaffeesatz"/>
                </a:rPr>
                <a:t>fight crime.</a:t>
              </a:r>
            </a:p>
          </p:txBody>
        </p:sp>
      </p:grpSp>
      <p:pic>
        <p:nvPicPr>
          <p:cNvPr id="183" name="Shape 1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45822" y="2750625"/>
            <a:ext cx="897700" cy="1613875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Shape 184"/>
          <p:cNvSpPr txBox="1"/>
          <p:nvPr/>
        </p:nvSpPr>
        <p:spPr>
          <a:xfrm>
            <a:off x="1450974" y="2258325"/>
            <a:ext cx="23049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compound </a:t>
            </a:r>
            <a:r>
              <a:rPr lang="en" sz="2400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subject</a:t>
            </a:r>
          </a:p>
        </p:txBody>
      </p:sp>
      <p:sp>
        <p:nvSpPr>
          <p:cNvPr id="185" name="Shape 185"/>
          <p:cNvSpPr txBox="1"/>
          <p:nvPr/>
        </p:nvSpPr>
        <p:spPr>
          <a:xfrm>
            <a:off x="5828687" y="2325600"/>
            <a:ext cx="14766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one predicate</a:t>
            </a:r>
          </a:p>
        </p:txBody>
      </p:sp>
      <p:pic>
        <p:nvPicPr>
          <p:cNvPr id="186" name="Shape 18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13575" y="2893287"/>
            <a:ext cx="1243920" cy="153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Shape 18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44624" y="2833290"/>
            <a:ext cx="1243924" cy="1658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Shape 18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98950" y="2936525"/>
            <a:ext cx="1814625" cy="145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/>
        </p:nvSpPr>
        <p:spPr>
          <a:xfrm>
            <a:off x="1909500" y="380675"/>
            <a:ext cx="5325000" cy="742800"/>
          </a:xfrm>
          <a:prstGeom prst="rect">
            <a:avLst/>
          </a:prstGeom>
          <a:noFill/>
          <a:ln cap="flat" cmpd="sng" w="1524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200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Simple Sentences</a:t>
            </a:r>
          </a:p>
        </p:txBody>
      </p:sp>
      <p:grpSp>
        <p:nvGrpSpPr>
          <p:cNvPr id="194" name="Shape 194"/>
          <p:cNvGrpSpPr/>
          <p:nvPr/>
        </p:nvGrpSpPr>
        <p:grpSpPr>
          <a:xfrm>
            <a:off x="259312" y="1304800"/>
            <a:ext cx="3819525" cy="772187"/>
            <a:chOff x="887312" y="3074075"/>
            <a:chExt cx="3819525" cy="772187"/>
          </a:xfrm>
        </p:grpSpPr>
        <p:pic>
          <p:nvPicPr>
            <p:cNvPr id="195" name="Shape 19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87312" y="3150937"/>
              <a:ext cx="3819525" cy="6953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6" name="Shape 196"/>
            <p:cNvSpPr txBox="1"/>
            <p:nvPr/>
          </p:nvSpPr>
          <p:spPr>
            <a:xfrm>
              <a:off x="1253375" y="3074075"/>
              <a:ext cx="2896800" cy="69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 sz="3200">
                  <a:latin typeface="Yanone Kaffeesatz"/>
                  <a:ea typeface="Yanone Kaffeesatz"/>
                  <a:cs typeface="Yanone Kaffeesatz"/>
                  <a:sym typeface="Yanone Kaffeesatz"/>
                </a:rPr>
                <a:t>Blossom and Bubbles</a:t>
              </a:r>
            </a:p>
          </p:txBody>
        </p:sp>
      </p:grpSp>
      <p:grpSp>
        <p:nvGrpSpPr>
          <p:cNvPr id="197" name="Shape 197"/>
          <p:cNvGrpSpPr/>
          <p:nvPr/>
        </p:nvGrpSpPr>
        <p:grpSpPr>
          <a:xfrm>
            <a:off x="5004587" y="1310325"/>
            <a:ext cx="3819525" cy="781312"/>
            <a:chOff x="4995287" y="3064950"/>
            <a:chExt cx="3819525" cy="781312"/>
          </a:xfrm>
        </p:grpSpPr>
        <p:pic>
          <p:nvPicPr>
            <p:cNvPr id="198" name="Shape 19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995287" y="3150937"/>
              <a:ext cx="3819525" cy="6953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9" name="Shape 199"/>
            <p:cNvSpPr txBox="1"/>
            <p:nvPr/>
          </p:nvSpPr>
          <p:spPr>
            <a:xfrm>
              <a:off x="5146500" y="3064950"/>
              <a:ext cx="3568500" cy="74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 sz="4000">
                  <a:latin typeface="Yanone Kaffeesatz"/>
                  <a:ea typeface="Yanone Kaffeesatz"/>
                  <a:cs typeface="Yanone Kaffeesatz"/>
                  <a:sym typeface="Yanone Kaffeesatz"/>
                </a:rPr>
                <a:t>fight crime and fly.</a:t>
              </a:r>
            </a:p>
          </p:txBody>
        </p:sp>
      </p:grpSp>
      <p:pic>
        <p:nvPicPr>
          <p:cNvPr id="200" name="Shape 2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1797" y="2739150"/>
            <a:ext cx="897700" cy="1613875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Shape 201"/>
          <p:cNvSpPr txBox="1"/>
          <p:nvPr/>
        </p:nvSpPr>
        <p:spPr>
          <a:xfrm>
            <a:off x="848524" y="2143000"/>
            <a:ext cx="23049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compound subject</a:t>
            </a:r>
          </a:p>
        </p:txBody>
      </p:sp>
      <p:sp>
        <p:nvSpPr>
          <p:cNvPr id="202" name="Shape 202"/>
          <p:cNvSpPr txBox="1"/>
          <p:nvPr/>
        </p:nvSpPr>
        <p:spPr>
          <a:xfrm>
            <a:off x="5500350" y="2141025"/>
            <a:ext cx="26085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compound</a:t>
            </a:r>
            <a:r>
              <a:rPr lang="en" sz="2400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 predicate</a:t>
            </a:r>
          </a:p>
        </p:txBody>
      </p:sp>
      <p:pic>
        <p:nvPicPr>
          <p:cNvPr id="203" name="Shape 20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36625" y="2739137"/>
            <a:ext cx="1243920" cy="153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Shape 20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78749" y="2827190"/>
            <a:ext cx="1243924" cy="1658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Shape 20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72775" y="2682700"/>
            <a:ext cx="1814625" cy="145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>
            <p:ph type="title"/>
          </p:nvPr>
        </p:nvSpPr>
        <p:spPr>
          <a:xfrm>
            <a:off x="40399" y="1404325"/>
            <a:ext cx="9156000" cy="85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5000">
                <a:latin typeface="Yanone Kaffeesatz"/>
                <a:ea typeface="Yanone Kaffeesatz"/>
                <a:cs typeface="Yanone Kaffeesatz"/>
                <a:sym typeface="Yanone Kaffeesatz"/>
              </a:rPr>
              <a:t>SIMPLE SENTENCE</a:t>
            </a:r>
          </a:p>
          <a:p>
            <a:pPr lvl="0">
              <a:spcBef>
                <a:spcPts val="0"/>
              </a:spcBef>
              <a:buNone/>
            </a:pPr>
            <a:r>
              <a:rPr lang="en" sz="5000">
                <a:latin typeface="Yanone Kaffeesatz"/>
                <a:ea typeface="Yanone Kaffeesatz"/>
                <a:cs typeface="Yanone Kaffeesatz"/>
                <a:sym typeface="Yanone Kaffeesatz"/>
              </a:rPr>
              <a:t>with compound subject</a:t>
            </a:r>
          </a:p>
        </p:txBody>
      </p:sp>
      <p:pic>
        <p:nvPicPr>
          <p:cNvPr id="211" name="Shape 2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6975" y="153925"/>
            <a:ext cx="1225875" cy="125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Shape 212"/>
          <p:cNvSpPr txBox="1"/>
          <p:nvPr/>
        </p:nvSpPr>
        <p:spPr>
          <a:xfrm>
            <a:off x="789175" y="3388750"/>
            <a:ext cx="7891500" cy="13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4000">
                <a:solidFill>
                  <a:schemeClr val="lt1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Blossom and Bubbles fight crime.</a:t>
            </a:r>
          </a:p>
        </p:txBody>
      </p:sp>
      <p:pic>
        <p:nvPicPr>
          <p:cNvPr id="213" name="Shape 2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2000" y="2563850"/>
            <a:ext cx="1657350" cy="240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Shape 2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19175" y="3013972"/>
            <a:ext cx="1732021" cy="176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/>
          <p:nvPr>
            <p:ph type="title"/>
          </p:nvPr>
        </p:nvSpPr>
        <p:spPr>
          <a:xfrm>
            <a:off x="40399" y="1404325"/>
            <a:ext cx="9156000" cy="85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>
                <a:latin typeface="Yanone Kaffeesatz"/>
                <a:ea typeface="Yanone Kaffeesatz"/>
                <a:cs typeface="Yanone Kaffeesatz"/>
                <a:sym typeface="Yanone Kaffeesatz"/>
              </a:rPr>
              <a:t>SIMPLE SENTENCE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4800">
                <a:latin typeface="Yanone Kaffeesatz"/>
                <a:ea typeface="Yanone Kaffeesatz"/>
                <a:cs typeface="Yanone Kaffeesatz"/>
                <a:sym typeface="Yanone Kaffeesatz"/>
              </a:rPr>
              <a:t>with compound subject and compound predicate</a:t>
            </a:r>
          </a:p>
        </p:txBody>
      </p:sp>
      <p:pic>
        <p:nvPicPr>
          <p:cNvPr id="220" name="Shape 2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6975" y="153925"/>
            <a:ext cx="1225875" cy="125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Shape 221"/>
          <p:cNvSpPr txBox="1"/>
          <p:nvPr/>
        </p:nvSpPr>
        <p:spPr>
          <a:xfrm>
            <a:off x="789175" y="3388750"/>
            <a:ext cx="7891500" cy="13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4000">
                <a:solidFill>
                  <a:schemeClr val="lt1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Blossom and Bubbles fight crime and fly.</a:t>
            </a:r>
          </a:p>
        </p:txBody>
      </p:sp>
      <p:pic>
        <p:nvPicPr>
          <p:cNvPr id="222" name="Shape 2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05800" y="2684550"/>
            <a:ext cx="1657350" cy="240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Shape 2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63475" y="153922"/>
            <a:ext cx="1732021" cy="176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idx="4294967295" type="ctrTitle"/>
          </p:nvPr>
        </p:nvSpPr>
        <p:spPr>
          <a:xfrm>
            <a:off x="135450" y="194425"/>
            <a:ext cx="4605600" cy="1071900"/>
          </a:xfrm>
          <a:prstGeom prst="rect">
            <a:avLst/>
          </a:prstGeom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b="1" lang="en" sz="5200">
                <a:solidFill>
                  <a:schemeClr val="lt1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END MARKS: THE RULES</a:t>
            </a:r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 sz="4800" u="sng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7" name="Shape 47"/>
          <p:cNvSpPr txBox="1"/>
          <p:nvPr/>
        </p:nvSpPr>
        <p:spPr>
          <a:xfrm>
            <a:off x="369550" y="1615500"/>
            <a:ext cx="8341500" cy="12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>
              <a:spcBef>
                <a:spcPts val="0"/>
              </a:spcBef>
              <a:buClr>
                <a:srgbClr val="FFFFFF"/>
              </a:buClr>
              <a:buSzPct val="100000"/>
              <a:buFont typeface="Yanone Kaffeesatz"/>
              <a:buChar char="●"/>
            </a:pPr>
            <a:r>
              <a:rPr lang="en" sz="3000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End mark: punctuation placed at the end of a sentence.</a:t>
            </a:r>
          </a:p>
          <a:p>
            <a:pPr indent="-419100" lvl="0" marL="457200">
              <a:spcBef>
                <a:spcPts val="0"/>
              </a:spcBef>
              <a:buClr>
                <a:srgbClr val="FFFFFF"/>
              </a:buClr>
              <a:buSzPct val="100000"/>
              <a:buFont typeface="Yanone Kaffeesatz"/>
              <a:buChar char="●"/>
            </a:pPr>
            <a:r>
              <a:rPr lang="en" sz="3000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We use 3 types of end marks: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FFFFFF"/>
              </a:solidFill>
              <a:latin typeface="Yanone Kaffeesatz"/>
              <a:ea typeface="Yanone Kaffeesatz"/>
              <a:cs typeface="Yanone Kaffeesatz"/>
              <a:sym typeface="Yanone Kaffeesatz"/>
            </a:endParaRPr>
          </a:p>
        </p:txBody>
      </p:sp>
      <p:graphicFrame>
        <p:nvGraphicFramePr>
          <p:cNvPr id="48" name="Shape 48"/>
          <p:cNvGraphicFramePr/>
          <p:nvPr/>
        </p:nvGraphicFramePr>
        <p:xfrm>
          <a:off x="701725" y="2961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{6E1580C0-5504-447F-997A-934BA84BB1E7}</a:tableStyleId>
              </a:tblPr>
              <a:tblGrid>
                <a:gridCol w="3870275"/>
                <a:gridCol w="3870275"/>
              </a:tblGrid>
              <a:tr h="555525"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3000">
                          <a:solidFill>
                            <a:srgbClr val="FFFFFF"/>
                          </a:solidFill>
                          <a:latin typeface="Yanone Kaffeesatz"/>
                          <a:ea typeface="Yanone Kaffeesatz"/>
                          <a:cs typeface="Yanone Kaffeesatz"/>
                          <a:sym typeface="Yanone Kaffeesatz"/>
                        </a:rPr>
                        <a:t>The Period</a:t>
                      </a:r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3000">
                          <a:solidFill>
                            <a:srgbClr val="FFFFFF"/>
                          </a:solidFill>
                          <a:latin typeface="Yanone Kaffeesatz"/>
                          <a:ea typeface="Yanone Kaffeesatz"/>
                          <a:cs typeface="Yanone Kaffeesatz"/>
                          <a:sym typeface="Yanone Kaffeesatz"/>
                        </a:rPr>
                        <a:t>.</a:t>
                      </a:r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555525"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3000">
                          <a:solidFill>
                            <a:srgbClr val="FFFFFF"/>
                          </a:solidFill>
                          <a:latin typeface="Yanone Kaffeesatz"/>
                          <a:ea typeface="Yanone Kaffeesatz"/>
                          <a:cs typeface="Yanone Kaffeesatz"/>
                          <a:sym typeface="Yanone Kaffeesatz"/>
                        </a:rPr>
                        <a:t>The question mark</a:t>
                      </a:r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3000">
                          <a:solidFill>
                            <a:srgbClr val="FFFFFF"/>
                          </a:solidFill>
                          <a:latin typeface="Yanone Kaffeesatz"/>
                          <a:ea typeface="Yanone Kaffeesatz"/>
                          <a:cs typeface="Yanone Kaffeesatz"/>
                          <a:sym typeface="Yanone Kaffeesatz"/>
                        </a:rPr>
                        <a:t>?</a:t>
                      </a:r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560925"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3000">
                          <a:solidFill>
                            <a:srgbClr val="FFFFFF"/>
                          </a:solidFill>
                          <a:latin typeface="Yanone Kaffeesatz"/>
                          <a:ea typeface="Yanone Kaffeesatz"/>
                          <a:cs typeface="Yanone Kaffeesatz"/>
                          <a:sym typeface="Yanone Kaffeesatz"/>
                        </a:rPr>
                        <a:t>The exclamation point</a:t>
                      </a:r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3000">
                          <a:solidFill>
                            <a:srgbClr val="FFFFFF"/>
                          </a:solidFill>
                          <a:latin typeface="Yanone Kaffeesatz"/>
                          <a:ea typeface="Yanone Kaffeesatz"/>
                          <a:cs typeface="Yanone Kaffeesatz"/>
                          <a:sym typeface="Yanone Kaffeesatz"/>
                        </a:rPr>
                        <a:t>!</a:t>
                      </a:r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4294967295" type="subTitle"/>
          </p:nvPr>
        </p:nvSpPr>
        <p:spPr>
          <a:xfrm rot="-5400000">
            <a:off x="-1539575" y="1771024"/>
            <a:ext cx="4722000" cy="1495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lang="en" sz="5000">
                <a:latin typeface="Oswald"/>
                <a:ea typeface="Oswald"/>
                <a:cs typeface="Oswald"/>
                <a:sym typeface="Oswald"/>
              </a:rPr>
              <a:t>END MARK RULES</a:t>
            </a:r>
          </a:p>
        </p:txBody>
      </p:sp>
      <p:sp>
        <p:nvSpPr>
          <p:cNvPr id="54" name="Shape 54"/>
          <p:cNvSpPr txBox="1"/>
          <p:nvPr/>
        </p:nvSpPr>
        <p:spPr>
          <a:xfrm>
            <a:off x="1334500" y="-53025"/>
            <a:ext cx="7671000" cy="51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chemeClr val="lt1"/>
              </a:buClr>
              <a:buSzPct val="100000"/>
              <a:buFont typeface="Yanone Kaffeesatz"/>
              <a:buChar char="★"/>
            </a:pPr>
            <a:r>
              <a:rPr lang="en" sz="3000" u="sng">
                <a:solidFill>
                  <a:schemeClr val="lt1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Use a period at the end of a sentence.</a:t>
            </a:r>
          </a:p>
          <a:p>
            <a:pPr indent="-419100" lvl="1" marL="914400" rtl="0">
              <a:spcBef>
                <a:spcPts val="0"/>
              </a:spcBef>
              <a:buClr>
                <a:schemeClr val="lt1"/>
              </a:buClr>
              <a:buSzPct val="100000"/>
              <a:buFont typeface="Yanone Kaffeesatz"/>
              <a:buChar char="○"/>
            </a:pPr>
            <a:r>
              <a:rPr lang="en" sz="3000">
                <a:solidFill>
                  <a:schemeClr val="lt1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I like watching horror movies.</a:t>
            </a:r>
          </a:p>
          <a:p>
            <a:pPr indent="-419100" lvl="0" marL="457200" rtl="0">
              <a:spcBef>
                <a:spcPts val="0"/>
              </a:spcBef>
              <a:buClr>
                <a:schemeClr val="lt1"/>
              </a:buClr>
              <a:buSzPct val="100000"/>
              <a:buFont typeface="Yanone Kaffeesatz"/>
              <a:buChar char="★"/>
            </a:pPr>
            <a:r>
              <a:rPr lang="en" sz="3000" u="sng">
                <a:solidFill>
                  <a:schemeClr val="lt1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Use an question mark at the end of a question.</a:t>
            </a:r>
          </a:p>
          <a:p>
            <a:pPr indent="-419100" lvl="1" marL="914400" rtl="0">
              <a:spcBef>
                <a:spcPts val="0"/>
              </a:spcBef>
              <a:buClr>
                <a:schemeClr val="lt1"/>
              </a:buClr>
              <a:buSzPct val="100000"/>
              <a:buFont typeface="Yanone Kaffeesatz"/>
              <a:buChar char="○"/>
            </a:pPr>
            <a:r>
              <a:rPr lang="en" sz="3000">
                <a:solidFill>
                  <a:schemeClr val="lt1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Do you like watching horror movies?</a:t>
            </a:r>
          </a:p>
          <a:p>
            <a:pPr indent="-419100" lvl="0" marL="457200" rtl="0">
              <a:spcBef>
                <a:spcPts val="0"/>
              </a:spcBef>
              <a:buClr>
                <a:schemeClr val="lt1"/>
              </a:buClr>
              <a:buSzPct val="100000"/>
              <a:buFont typeface="Yanone Kaffeesatz"/>
              <a:buChar char="★"/>
            </a:pPr>
            <a:r>
              <a:rPr lang="en" sz="3000" u="sng">
                <a:solidFill>
                  <a:schemeClr val="lt1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Use an exclamation point at the end of an exclamation. </a:t>
            </a:r>
          </a:p>
          <a:p>
            <a:pPr indent="457200" lvl="0" marL="0" rtl="0">
              <a:spcBef>
                <a:spcPts val="0"/>
              </a:spcBef>
              <a:buNone/>
            </a:pPr>
            <a:r>
              <a:rPr lang="en" sz="3000" u="sng">
                <a:solidFill>
                  <a:schemeClr val="lt1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Remember! This type of sentence shows strong emotion.</a:t>
            </a:r>
          </a:p>
          <a:p>
            <a:pPr indent="-419100" lvl="1" marL="914400" rtl="0">
              <a:spcBef>
                <a:spcPts val="0"/>
              </a:spcBef>
              <a:buClr>
                <a:schemeClr val="lt1"/>
              </a:buClr>
              <a:buSzPct val="100000"/>
              <a:buFont typeface="Yanone Kaffeesatz"/>
              <a:buChar char="○"/>
            </a:pPr>
            <a:r>
              <a:rPr lang="en" sz="3000">
                <a:solidFill>
                  <a:schemeClr val="lt1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Yikes! I’m freaking out right now!</a:t>
            </a:r>
          </a:p>
          <a:p>
            <a:pPr indent="-419100" lvl="0" marL="457200" rtl="0">
              <a:spcBef>
                <a:spcPts val="0"/>
              </a:spcBef>
              <a:buClr>
                <a:schemeClr val="lt1"/>
              </a:buClr>
              <a:buSzPct val="100000"/>
              <a:buFont typeface="Yanone Kaffeesatz"/>
              <a:buChar char="★"/>
            </a:pPr>
            <a:r>
              <a:rPr lang="en" sz="3000" u="sng">
                <a:solidFill>
                  <a:schemeClr val="lt1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Use an exclamation point OR a period at the end of a request or a command.</a:t>
            </a:r>
          </a:p>
          <a:p>
            <a:pPr indent="-419100" lvl="1" marL="914400" rtl="0">
              <a:spcBef>
                <a:spcPts val="0"/>
              </a:spcBef>
              <a:buClr>
                <a:schemeClr val="lt1"/>
              </a:buClr>
              <a:buSzPct val="100000"/>
              <a:buFont typeface="Yanone Kaffeesatz"/>
              <a:buChar char="○"/>
            </a:pPr>
            <a:r>
              <a:rPr lang="en" sz="3000">
                <a:solidFill>
                  <a:schemeClr val="lt1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Stop! This movie is too scary! (Command)</a:t>
            </a:r>
          </a:p>
          <a:p>
            <a:pPr indent="-419100" lvl="1" marL="914400" rtl="0">
              <a:spcBef>
                <a:spcPts val="0"/>
              </a:spcBef>
              <a:buClr>
                <a:schemeClr val="lt1"/>
              </a:buClr>
              <a:buSzPct val="100000"/>
              <a:buFont typeface="Yanone Kaffeesatz"/>
              <a:buChar char="○"/>
            </a:pPr>
            <a:r>
              <a:rPr lang="en" sz="3000">
                <a:solidFill>
                  <a:schemeClr val="lt1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Please pause the movie. (Request)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55" name="Shape 55"/>
          <p:cNvGrpSpPr/>
          <p:nvPr/>
        </p:nvGrpSpPr>
        <p:grpSpPr>
          <a:xfrm>
            <a:off x="989950" y="371175"/>
            <a:ext cx="207450" cy="4330500"/>
            <a:chOff x="989950" y="371175"/>
            <a:chExt cx="207450" cy="4330500"/>
          </a:xfrm>
        </p:grpSpPr>
        <p:cxnSp>
          <p:nvCxnSpPr>
            <p:cNvPr id="56" name="Shape 56"/>
            <p:cNvCxnSpPr/>
            <p:nvPr/>
          </p:nvCxnSpPr>
          <p:spPr>
            <a:xfrm flipH="1">
              <a:off x="989950" y="371175"/>
              <a:ext cx="8700" cy="4330500"/>
            </a:xfrm>
            <a:prstGeom prst="straightConnector1">
              <a:avLst/>
            </a:prstGeom>
            <a:noFill/>
            <a:ln cap="flat" cmpd="sng" w="38100">
              <a:solidFill>
                <a:srgbClr val="FFFFFF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57" name="Shape 57"/>
            <p:cNvCxnSpPr/>
            <p:nvPr/>
          </p:nvCxnSpPr>
          <p:spPr>
            <a:xfrm flipH="1">
              <a:off x="1089325" y="371175"/>
              <a:ext cx="8700" cy="4330500"/>
            </a:xfrm>
            <a:prstGeom prst="straightConnector1">
              <a:avLst/>
            </a:prstGeom>
            <a:noFill/>
            <a:ln cap="flat" cmpd="sng" w="38100">
              <a:solidFill>
                <a:srgbClr val="FFFFFF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58" name="Shape 58"/>
            <p:cNvCxnSpPr/>
            <p:nvPr/>
          </p:nvCxnSpPr>
          <p:spPr>
            <a:xfrm flipH="1">
              <a:off x="1188700" y="371175"/>
              <a:ext cx="8700" cy="4330500"/>
            </a:xfrm>
            <a:prstGeom prst="straightConnector1">
              <a:avLst/>
            </a:prstGeom>
            <a:noFill/>
            <a:ln cap="flat" cmpd="sng" w="38100">
              <a:solidFill>
                <a:srgbClr val="FFFFFF"/>
              </a:solidFill>
              <a:prstDash val="solid"/>
              <a:round/>
              <a:headEnd len="lg" w="lg" type="none"/>
              <a:tailEnd len="lg" w="lg" type="none"/>
            </a:ln>
          </p:spPr>
        </p:cxn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idx="4294967295" type="subTitle"/>
          </p:nvPr>
        </p:nvSpPr>
        <p:spPr>
          <a:xfrm rot="-5400000">
            <a:off x="-1539575" y="1771024"/>
            <a:ext cx="4722000" cy="1495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lang="en" sz="5000">
                <a:latin typeface="Oswald"/>
                <a:ea typeface="Oswald"/>
                <a:cs typeface="Oswald"/>
                <a:sym typeface="Oswald"/>
              </a:rPr>
              <a:t>END MARK RULES</a:t>
            </a:r>
          </a:p>
        </p:txBody>
      </p:sp>
      <p:grpSp>
        <p:nvGrpSpPr>
          <p:cNvPr id="64" name="Shape 64"/>
          <p:cNvGrpSpPr/>
          <p:nvPr/>
        </p:nvGrpSpPr>
        <p:grpSpPr>
          <a:xfrm>
            <a:off x="989950" y="371175"/>
            <a:ext cx="207450" cy="4330500"/>
            <a:chOff x="989950" y="371175"/>
            <a:chExt cx="207450" cy="4330500"/>
          </a:xfrm>
        </p:grpSpPr>
        <p:cxnSp>
          <p:nvCxnSpPr>
            <p:cNvPr id="65" name="Shape 65"/>
            <p:cNvCxnSpPr/>
            <p:nvPr/>
          </p:nvCxnSpPr>
          <p:spPr>
            <a:xfrm flipH="1">
              <a:off x="989950" y="371175"/>
              <a:ext cx="8700" cy="4330500"/>
            </a:xfrm>
            <a:prstGeom prst="straightConnector1">
              <a:avLst/>
            </a:prstGeom>
            <a:noFill/>
            <a:ln cap="flat" cmpd="sng" w="38100">
              <a:solidFill>
                <a:srgbClr val="FFFFFF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66" name="Shape 66"/>
            <p:cNvCxnSpPr/>
            <p:nvPr/>
          </p:nvCxnSpPr>
          <p:spPr>
            <a:xfrm flipH="1">
              <a:off x="1089325" y="371175"/>
              <a:ext cx="8700" cy="4330500"/>
            </a:xfrm>
            <a:prstGeom prst="straightConnector1">
              <a:avLst/>
            </a:prstGeom>
            <a:noFill/>
            <a:ln cap="flat" cmpd="sng" w="38100">
              <a:solidFill>
                <a:srgbClr val="FFFFFF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67" name="Shape 67"/>
            <p:cNvCxnSpPr/>
            <p:nvPr/>
          </p:nvCxnSpPr>
          <p:spPr>
            <a:xfrm flipH="1">
              <a:off x="1188700" y="371175"/>
              <a:ext cx="8700" cy="4330500"/>
            </a:xfrm>
            <a:prstGeom prst="straightConnector1">
              <a:avLst/>
            </a:prstGeom>
            <a:noFill/>
            <a:ln cap="flat" cmpd="sng" w="38100">
              <a:solidFill>
                <a:srgbClr val="FFFFFF"/>
              </a:solidFill>
              <a:prstDash val="solid"/>
              <a:round/>
              <a:headEnd len="lg" w="lg" type="none"/>
              <a:tailEnd len="lg" w="lg" type="none"/>
            </a:ln>
          </p:spPr>
        </p:cxnSp>
      </p:grpSp>
      <p:grpSp>
        <p:nvGrpSpPr>
          <p:cNvPr id="68" name="Shape 68"/>
          <p:cNvGrpSpPr/>
          <p:nvPr/>
        </p:nvGrpSpPr>
        <p:grpSpPr>
          <a:xfrm>
            <a:off x="1422825" y="282800"/>
            <a:ext cx="7529700" cy="3428950"/>
            <a:chOff x="1422825" y="282800"/>
            <a:chExt cx="7529700" cy="3428950"/>
          </a:xfrm>
        </p:grpSpPr>
        <p:sp>
          <p:nvSpPr>
            <p:cNvPr id="69" name="Shape 69"/>
            <p:cNvSpPr txBox="1"/>
            <p:nvPr/>
          </p:nvSpPr>
          <p:spPr>
            <a:xfrm>
              <a:off x="1635000" y="1184250"/>
              <a:ext cx="6204000" cy="252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 sz="3000">
                <a:solidFill>
                  <a:schemeClr val="lt1"/>
                </a:solidFill>
                <a:latin typeface="Yanone Kaffeesatz"/>
                <a:ea typeface="Yanone Kaffeesatz"/>
                <a:cs typeface="Yanone Kaffeesatz"/>
                <a:sym typeface="Yanone Kaffeesatz"/>
              </a:endParaRPr>
            </a:p>
            <a:p>
              <a:pPr indent="-419100" lvl="1" marL="914400" rtl="0">
                <a:spcBef>
                  <a:spcPts val="0"/>
                </a:spcBef>
                <a:buClr>
                  <a:schemeClr val="lt1"/>
                </a:buClr>
                <a:buSzPct val="100000"/>
                <a:buFont typeface="Yanone Kaffeesatz"/>
                <a:buChar char="○"/>
              </a:pPr>
              <a:r>
                <a:rPr lang="en" sz="3000">
                  <a:solidFill>
                    <a:schemeClr val="lt1"/>
                  </a:solidFill>
                  <a:latin typeface="Yanone Kaffeesatz"/>
                  <a:ea typeface="Yanone Kaffeesatz"/>
                  <a:cs typeface="Yanone Kaffeesatz"/>
                  <a:sym typeface="Yanone Kaffeesatz"/>
                </a:rPr>
                <a:t>Personal Names: J. Marshall</a:t>
              </a:r>
            </a:p>
            <a:p>
              <a:pPr indent="-419100" lvl="1" marL="914400" rtl="0">
                <a:spcBef>
                  <a:spcPts val="0"/>
                </a:spcBef>
                <a:buClr>
                  <a:schemeClr val="lt1"/>
                </a:buClr>
                <a:buSzPct val="100000"/>
                <a:buFont typeface="Yanone Kaffeesatz"/>
                <a:buChar char="○"/>
              </a:pPr>
              <a:r>
                <a:rPr lang="en" sz="3000">
                  <a:solidFill>
                    <a:schemeClr val="lt1"/>
                  </a:solidFill>
                  <a:latin typeface="Yanone Kaffeesatz"/>
                  <a:ea typeface="Yanone Kaffeesatz"/>
                  <a:cs typeface="Yanone Kaffeesatz"/>
                  <a:sym typeface="Yanone Kaffeesatz"/>
                </a:rPr>
                <a:t>Titles with names: Mr./Mrs./Ms./Dr./Sr./Dr.</a:t>
              </a:r>
            </a:p>
            <a:p>
              <a:pPr indent="-419100" lvl="1" marL="914400" rtl="0">
                <a:spcBef>
                  <a:spcPts val="0"/>
                </a:spcBef>
                <a:buClr>
                  <a:schemeClr val="lt1"/>
                </a:buClr>
                <a:buSzPct val="100000"/>
                <a:buFont typeface="Yanone Kaffeesatz"/>
                <a:buChar char="○"/>
              </a:pPr>
              <a:r>
                <a:rPr lang="en" sz="3000">
                  <a:solidFill>
                    <a:schemeClr val="lt1"/>
                  </a:solidFill>
                  <a:latin typeface="Yanone Kaffeesatz"/>
                  <a:ea typeface="Yanone Kaffeesatz"/>
                  <a:cs typeface="Yanone Kaffeesatz"/>
                  <a:sym typeface="Yanone Kaffeesatz"/>
                </a:rPr>
                <a:t>Addresses: P.O.Box/St./Ave.</a:t>
              </a:r>
            </a:p>
            <a:p>
              <a:pPr indent="-419100" lvl="1" marL="914400" rtl="0">
                <a:spcBef>
                  <a:spcPts val="0"/>
                </a:spcBef>
                <a:buClr>
                  <a:schemeClr val="lt1"/>
                </a:buClr>
                <a:buSzPct val="100000"/>
                <a:buFont typeface="Yanone Kaffeesatz"/>
                <a:buChar char="○"/>
              </a:pPr>
              <a:r>
                <a:rPr lang="en" sz="3000">
                  <a:solidFill>
                    <a:schemeClr val="lt1"/>
                  </a:solidFill>
                  <a:latin typeface="Yanone Kaffeesatz"/>
                  <a:ea typeface="Yanone Kaffeesatz"/>
                  <a:cs typeface="Yanone Kaffeesatz"/>
                  <a:sym typeface="Yanone Kaffeesatz"/>
                </a:rPr>
                <a:t>Time: a.m./p.m.</a:t>
              </a:r>
            </a:p>
          </p:txBody>
        </p:sp>
        <p:sp>
          <p:nvSpPr>
            <p:cNvPr id="70" name="Shape 70"/>
            <p:cNvSpPr txBox="1"/>
            <p:nvPr/>
          </p:nvSpPr>
          <p:spPr>
            <a:xfrm>
              <a:off x="1422825" y="282800"/>
              <a:ext cx="7529700" cy="195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-419100" lvl="0" marL="457200" rtl="0">
                <a:spcBef>
                  <a:spcPts val="0"/>
                </a:spcBef>
                <a:buClr>
                  <a:schemeClr val="lt1"/>
                </a:buClr>
                <a:buSzPct val="100000"/>
                <a:buFont typeface="Yanone Kaffeesatz"/>
                <a:buChar char="★"/>
              </a:pPr>
              <a:r>
                <a:rPr lang="en" sz="3000">
                  <a:solidFill>
                    <a:schemeClr val="lt1"/>
                  </a:solidFill>
                  <a:latin typeface="Yanone Kaffeesatz"/>
                  <a:ea typeface="Yanone Kaffeesatz"/>
                  <a:cs typeface="Yanone Kaffeesatz"/>
                  <a:sym typeface="Yanone Kaffeesatz"/>
                </a:rPr>
                <a:t>Use a period for most abbreviations including: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ctrTitle"/>
          </p:nvPr>
        </p:nvSpPr>
        <p:spPr>
          <a:xfrm>
            <a:off x="685800" y="1964342"/>
            <a:ext cx="7772400" cy="11597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indent="457200" lvl="0" marL="2743200" rtl="0" algn="l">
              <a:spcBef>
                <a:spcPts val="0"/>
              </a:spcBef>
              <a:buNone/>
            </a:pPr>
            <a:r>
              <a:rPr lang="en" sz="6000"/>
              <a:t>#1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>
                <a:latin typeface="Yanone Kaffeesatz"/>
                <a:ea typeface="Yanone Kaffeesatz"/>
                <a:cs typeface="Yanone Kaffeesatz"/>
                <a:sym typeface="Yanone Kaffeesatz"/>
              </a:rPr>
              <a:t>Sentences: A Refresher</a:t>
            </a:r>
          </a:p>
        </p:txBody>
      </p:sp>
      <p:sp>
        <p:nvSpPr>
          <p:cNvPr id="76" name="Shape 76"/>
          <p:cNvSpPr txBox="1"/>
          <p:nvPr>
            <p:ph idx="1" type="subTitle"/>
          </p:nvPr>
        </p:nvSpPr>
        <p:spPr>
          <a:xfrm>
            <a:off x="685800" y="3144853"/>
            <a:ext cx="7772400" cy="7847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>
                <a:latin typeface="Yanone Kaffeesatz"/>
                <a:ea typeface="Yanone Kaffeesatz"/>
                <a:cs typeface="Yanone Kaffeesatz"/>
                <a:sym typeface="Yanone Kaffeesatz"/>
              </a:rPr>
              <a:t>Basic Info all students should know about sentences</a:t>
            </a:r>
          </a:p>
        </p:txBody>
      </p:sp>
      <p:sp>
        <p:nvSpPr>
          <p:cNvPr id="77" name="Shape 77"/>
          <p:cNvSpPr/>
          <p:nvPr/>
        </p:nvSpPr>
        <p:spPr>
          <a:xfrm>
            <a:off x="3366400" y="237449"/>
            <a:ext cx="2074187" cy="1814306"/>
          </a:xfrm>
          <a:custGeom>
            <a:pathLst>
              <a:path extrusionOk="0" h="68207" w="73112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200">
                <a:latin typeface="Yanone Kaffeesatz"/>
                <a:ea typeface="Yanone Kaffeesatz"/>
                <a:cs typeface="Yanone Kaffeesatz"/>
                <a:sym typeface="Yanone Kaffeesatz"/>
              </a:rPr>
              <a:t>Types of sentences</a:t>
            </a:r>
          </a:p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3075375" y="1713975"/>
            <a:ext cx="4473300" cy="250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82600" lvl="0" marL="457200">
              <a:spcBef>
                <a:spcPts val="0"/>
              </a:spcBef>
              <a:buSzPct val="100000"/>
              <a:buFont typeface="Yanone Kaffeesatz"/>
              <a:buAutoNum type="arabicPeriod"/>
            </a:pPr>
            <a:r>
              <a:rPr lang="en" sz="4000">
                <a:latin typeface="Yanone Kaffeesatz"/>
                <a:ea typeface="Yanone Kaffeesatz"/>
                <a:cs typeface="Yanone Kaffeesatz"/>
                <a:sym typeface="Yanone Kaffeesatz"/>
              </a:rPr>
              <a:t>Simple</a:t>
            </a:r>
          </a:p>
          <a:p>
            <a:pPr indent="-482600" lvl="0" marL="457200">
              <a:spcBef>
                <a:spcPts val="0"/>
              </a:spcBef>
              <a:buSzPct val="100000"/>
              <a:buFont typeface="Yanone Kaffeesatz"/>
              <a:buAutoNum type="arabicPeriod"/>
            </a:pPr>
            <a:r>
              <a:rPr lang="en" sz="4000">
                <a:latin typeface="Yanone Kaffeesatz"/>
                <a:ea typeface="Yanone Kaffeesatz"/>
                <a:cs typeface="Yanone Kaffeesatz"/>
                <a:sym typeface="Yanone Kaffeesatz"/>
              </a:rPr>
              <a:t>Compound</a:t>
            </a:r>
          </a:p>
          <a:p>
            <a:pPr indent="-482600" lvl="0" marL="457200">
              <a:spcBef>
                <a:spcPts val="0"/>
              </a:spcBef>
              <a:buSzPct val="100000"/>
              <a:buFont typeface="Yanone Kaffeesatz"/>
              <a:buAutoNum type="arabicPeriod"/>
            </a:pPr>
            <a:r>
              <a:rPr lang="en" sz="4000">
                <a:latin typeface="Yanone Kaffeesatz"/>
                <a:ea typeface="Yanone Kaffeesatz"/>
                <a:cs typeface="Yanone Kaffeesatz"/>
                <a:sym typeface="Yanone Kaffeesatz"/>
              </a:rPr>
              <a:t>Complex</a:t>
            </a:r>
          </a:p>
          <a:p>
            <a:pPr indent="-482600" lvl="0" marL="457200">
              <a:spcBef>
                <a:spcPts val="0"/>
              </a:spcBef>
              <a:buSzPct val="100000"/>
              <a:buFont typeface="Yanone Kaffeesatz"/>
              <a:buAutoNum type="arabicPeriod"/>
            </a:pPr>
            <a:r>
              <a:rPr lang="en" sz="4000">
                <a:latin typeface="Yanone Kaffeesatz"/>
                <a:ea typeface="Yanone Kaffeesatz"/>
                <a:cs typeface="Yanone Kaffeesatz"/>
                <a:sym typeface="Yanone Kaffeesatz"/>
              </a:rPr>
              <a:t>Compound-Complex</a:t>
            </a:r>
          </a:p>
        </p:txBody>
      </p:sp>
      <p:sp>
        <p:nvSpPr>
          <p:cNvPr id="84" name="Shape 84"/>
          <p:cNvSpPr/>
          <p:nvPr/>
        </p:nvSpPr>
        <p:spPr>
          <a:xfrm>
            <a:off x="4141750" y="281249"/>
            <a:ext cx="788694" cy="805192"/>
          </a:xfrm>
          <a:custGeom>
            <a:pathLst>
              <a:path extrusionOk="0" h="69056" w="67641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5" name="Shape 85"/>
          <p:cNvSpPr/>
          <p:nvPr/>
        </p:nvSpPr>
        <p:spPr>
          <a:xfrm>
            <a:off x="4363251" y="476437"/>
            <a:ext cx="345680" cy="414829"/>
          </a:xfrm>
          <a:custGeom>
            <a:pathLst>
              <a:path extrusionOk="0" h="18981" w="15817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Shape 90"/>
          <p:cNvGrpSpPr/>
          <p:nvPr/>
        </p:nvGrpSpPr>
        <p:grpSpPr>
          <a:xfrm flipH="1" rot="10190459">
            <a:off x="1268372" y="1471680"/>
            <a:ext cx="1547144" cy="937596"/>
            <a:chOff x="1113100" y="2199475"/>
            <a:chExt cx="801900" cy="709925"/>
          </a:xfrm>
        </p:grpSpPr>
        <p:sp>
          <p:nvSpPr>
            <p:cNvPr id="91" name="Shape 91"/>
            <p:cNvSpPr/>
            <p:nvPr/>
          </p:nvSpPr>
          <p:spPr>
            <a:xfrm>
              <a:off x="1113100" y="2291450"/>
              <a:ext cx="735850" cy="617950"/>
            </a:xfrm>
            <a:custGeom>
              <a:pathLst>
                <a:path extrusionOk="0" h="24718" w="29434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1745175" y="2199475"/>
              <a:ext cx="169825" cy="162775"/>
            </a:xfrm>
            <a:custGeom>
              <a:pathLst>
                <a:path extrusionOk="0" h="6511" w="6793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Shape 93"/>
          <p:cNvSpPr txBox="1"/>
          <p:nvPr/>
        </p:nvSpPr>
        <p:spPr>
          <a:xfrm>
            <a:off x="1909500" y="380675"/>
            <a:ext cx="5325000" cy="742800"/>
          </a:xfrm>
          <a:prstGeom prst="rect">
            <a:avLst/>
          </a:prstGeom>
          <a:noFill/>
          <a:ln cap="flat" cmpd="sng" w="1524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200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Basic Elements of Every Sentence</a:t>
            </a:r>
          </a:p>
        </p:txBody>
      </p:sp>
      <p:grpSp>
        <p:nvGrpSpPr>
          <p:cNvPr id="94" name="Shape 94"/>
          <p:cNvGrpSpPr/>
          <p:nvPr/>
        </p:nvGrpSpPr>
        <p:grpSpPr>
          <a:xfrm>
            <a:off x="813037" y="2461325"/>
            <a:ext cx="3819525" cy="772187"/>
            <a:chOff x="887312" y="3074075"/>
            <a:chExt cx="3819525" cy="772187"/>
          </a:xfrm>
        </p:grpSpPr>
        <p:pic>
          <p:nvPicPr>
            <p:cNvPr id="95" name="Shape 9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87312" y="3150937"/>
              <a:ext cx="3819525" cy="6953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6" name="Shape 96"/>
            <p:cNvSpPr txBox="1"/>
            <p:nvPr/>
          </p:nvSpPr>
          <p:spPr>
            <a:xfrm>
              <a:off x="1253375" y="3074075"/>
              <a:ext cx="2896800" cy="69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algn="ctr">
                <a:spcBef>
                  <a:spcPts val="0"/>
                </a:spcBef>
                <a:buNone/>
              </a:pPr>
              <a:r>
                <a:rPr lang="en" sz="4000">
                  <a:latin typeface="Yanone Kaffeesatz"/>
                  <a:ea typeface="Yanone Kaffeesatz"/>
                  <a:cs typeface="Yanone Kaffeesatz"/>
                  <a:sym typeface="Yanone Kaffeesatz"/>
                </a:rPr>
                <a:t>Subject</a:t>
              </a:r>
            </a:p>
          </p:txBody>
        </p:sp>
      </p:grpSp>
      <p:grpSp>
        <p:nvGrpSpPr>
          <p:cNvPr id="97" name="Shape 97"/>
          <p:cNvGrpSpPr/>
          <p:nvPr/>
        </p:nvGrpSpPr>
        <p:grpSpPr>
          <a:xfrm>
            <a:off x="4986012" y="2456762"/>
            <a:ext cx="3819525" cy="781312"/>
            <a:chOff x="4995287" y="3064950"/>
            <a:chExt cx="3819525" cy="781312"/>
          </a:xfrm>
        </p:grpSpPr>
        <p:pic>
          <p:nvPicPr>
            <p:cNvPr id="98" name="Shape 9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995287" y="3150937"/>
              <a:ext cx="3819525" cy="6953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9" name="Shape 99"/>
            <p:cNvSpPr txBox="1"/>
            <p:nvPr/>
          </p:nvSpPr>
          <p:spPr>
            <a:xfrm>
              <a:off x="5704400" y="3064950"/>
              <a:ext cx="2048100" cy="7427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 sz="4000">
                  <a:latin typeface="Yanone Kaffeesatz"/>
                  <a:ea typeface="Yanone Kaffeesatz"/>
                  <a:cs typeface="Yanone Kaffeesatz"/>
                  <a:sym typeface="Yanone Kaffeesatz"/>
                </a:rPr>
                <a:t>Predicate</a:t>
              </a:r>
            </a:p>
          </p:txBody>
        </p:sp>
      </p:grpSp>
      <p:grpSp>
        <p:nvGrpSpPr>
          <p:cNvPr id="100" name="Shape 100"/>
          <p:cNvGrpSpPr/>
          <p:nvPr/>
        </p:nvGrpSpPr>
        <p:grpSpPr>
          <a:xfrm rot="-9318233">
            <a:off x="6462192" y="1625416"/>
            <a:ext cx="1547159" cy="937596"/>
            <a:chOff x="1113100" y="2199475"/>
            <a:chExt cx="801900" cy="709925"/>
          </a:xfrm>
        </p:grpSpPr>
        <p:sp>
          <p:nvSpPr>
            <p:cNvPr id="101" name="Shape 101"/>
            <p:cNvSpPr/>
            <p:nvPr/>
          </p:nvSpPr>
          <p:spPr>
            <a:xfrm>
              <a:off x="1113100" y="2291450"/>
              <a:ext cx="735850" cy="617950"/>
            </a:xfrm>
            <a:custGeom>
              <a:pathLst>
                <a:path extrusionOk="0" h="24718" w="29434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>
              <a:off x="1745175" y="2199475"/>
              <a:ext cx="169825" cy="162775"/>
            </a:xfrm>
            <a:custGeom>
              <a:pathLst>
                <a:path extrusionOk="0" h="6511" w="6793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Shape 103"/>
          <p:cNvSpPr txBox="1"/>
          <p:nvPr/>
        </p:nvSpPr>
        <p:spPr>
          <a:xfrm>
            <a:off x="813050" y="3363500"/>
            <a:ext cx="3819600" cy="15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200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Subject: </a:t>
            </a:r>
          </a:p>
          <a:p>
            <a:pPr lvl="0">
              <a:spcBef>
                <a:spcPts val="0"/>
              </a:spcBef>
              <a:buNone/>
            </a:pPr>
            <a:r>
              <a:rPr lang="en" sz="3200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Who are what the sentence is about.</a:t>
            </a:r>
          </a:p>
        </p:txBody>
      </p:sp>
      <p:sp>
        <p:nvSpPr>
          <p:cNvPr id="104" name="Shape 104"/>
          <p:cNvSpPr txBox="1"/>
          <p:nvPr/>
        </p:nvSpPr>
        <p:spPr>
          <a:xfrm>
            <a:off x="4985987" y="3363500"/>
            <a:ext cx="3819600" cy="15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Predicate</a:t>
            </a:r>
            <a:r>
              <a:rPr lang="en" sz="3200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: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200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What the subject is doing  (contains the verb).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/>
        </p:nvSpPr>
        <p:spPr>
          <a:xfrm>
            <a:off x="1909500" y="380675"/>
            <a:ext cx="5325000" cy="742800"/>
          </a:xfrm>
          <a:prstGeom prst="rect">
            <a:avLst/>
          </a:prstGeom>
          <a:noFill/>
          <a:ln cap="flat" cmpd="sng" w="1524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200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Basic Elements of Every Sentence</a:t>
            </a:r>
          </a:p>
        </p:txBody>
      </p:sp>
      <p:grpSp>
        <p:nvGrpSpPr>
          <p:cNvPr id="110" name="Shape 110"/>
          <p:cNvGrpSpPr/>
          <p:nvPr/>
        </p:nvGrpSpPr>
        <p:grpSpPr>
          <a:xfrm>
            <a:off x="813037" y="1310050"/>
            <a:ext cx="3819525" cy="772187"/>
            <a:chOff x="887312" y="3074075"/>
            <a:chExt cx="3819525" cy="772187"/>
          </a:xfrm>
        </p:grpSpPr>
        <p:pic>
          <p:nvPicPr>
            <p:cNvPr id="111" name="Shape 11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87312" y="3150937"/>
              <a:ext cx="3819525" cy="6953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2" name="Shape 112"/>
            <p:cNvSpPr txBox="1"/>
            <p:nvPr/>
          </p:nvSpPr>
          <p:spPr>
            <a:xfrm>
              <a:off x="1253375" y="3074075"/>
              <a:ext cx="2896800" cy="69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 sz="4000">
                  <a:latin typeface="Yanone Kaffeesatz"/>
                  <a:ea typeface="Yanone Kaffeesatz"/>
                  <a:cs typeface="Yanone Kaffeesatz"/>
                  <a:sym typeface="Yanone Kaffeesatz"/>
                </a:rPr>
                <a:t>Subject</a:t>
              </a:r>
            </a:p>
          </p:txBody>
        </p:sp>
      </p:grpSp>
      <p:grpSp>
        <p:nvGrpSpPr>
          <p:cNvPr id="113" name="Shape 113"/>
          <p:cNvGrpSpPr/>
          <p:nvPr/>
        </p:nvGrpSpPr>
        <p:grpSpPr>
          <a:xfrm>
            <a:off x="5004587" y="1310325"/>
            <a:ext cx="3819525" cy="781312"/>
            <a:chOff x="4995287" y="3064950"/>
            <a:chExt cx="3819525" cy="781312"/>
          </a:xfrm>
        </p:grpSpPr>
        <p:pic>
          <p:nvPicPr>
            <p:cNvPr id="114" name="Shape 11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995287" y="3150937"/>
              <a:ext cx="3819525" cy="6953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5" name="Shape 115"/>
            <p:cNvSpPr txBox="1"/>
            <p:nvPr/>
          </p:nvSpPr>
          <p:spPr>
            <a:xfrm>
              <a:off x="5704400" y="3064950"/>
              <a:ext cx="2048100" cy="7427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 sz="4000">
                  <a:latin typeface="Yanone Kaffeesatz"/>
                  <a:ea typeface="Yanone Kaffeesatz"/>
                  <a:cs typeface="Yanone Kaffeesatz"/>
                  <a:sym typeface="Yanone Kaffeesatz"/>
                </a:rPr>
                <a:t>Predicate</a:t>
              </a:r>
            </a:p>
          </p:txBody>
        </p:sp>
      </p:grpSp>
      <p:sp>
        <p:nvSpPr>
          <p:cNvPr id="116" name="Shape 116"/>
          <p:cNvSpPr/>
          <p:nvPr/>
        </p:nvSpPr>
        <p:spPr>
          <a:xfrm>
            <a:off x="2376775" y="2191100"/>
            <a:ext cx="575700" cy="9192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980000"/>
          </a:solidFill>
          <a:ln cap="flat" cmpd="sng" w="9525">
            <a:solidFill>
              <a:srgbClr val="98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7" name="Shape 117"/>
          <p:cNvSpPr/>
          <p:nvPr/>
        </p:nvSpPr>
        <p:spPr>
          <a:xfrm>
            <a:off x="6496537" y="2163312"/>
            <a:ext cx="575700" cy="9192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980000"/>
          </a:solidFill>
          <a:ln cap="flat" cmpd="sng" w="9525">
            <a:solidFill>
              <a:srgbClr val="98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8" name="Shape 1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5297" y="2803850"/>
            <a:ext cx="897700" cy="161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9442" y="3154175"/>
            <a:ext cx="1569175" cy="69532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Shape 120"/>
          <p:cNvSpPr txBox="1"/>
          <p:nvPr/>
        </p:nvSpPr>
        <p:spPr>
          <a:xfrm>
            <a:off x="2100696" y="3110300"/>
            <a:ext cx="1406700" cy="6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4000">
                <a:latin typeface="Yanone Kaffeesatz"/>
                <a:ea typeface="Yanone Kaffeesatz"/>
                <a:cs typeface="Yanone Kaffeesatz"/>
                <a:sym typeface="Yanone Kaffeesatz"/>
              </a:rPr>
              <a:t>Blossom</a:t>
            </a:r>
          </a:p>
        </p:txBody>
      </p:sp>
      <p:pic>
        <p:nvPicPr>
          <p:cNvPr id="121" name="Shape 1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62550" y="2632524"/>
            <a:ext cx="1161575" cy="1538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4199" y="3154200"/>
            <a:ext cx="2304774" cy="69532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 txBox="1"/>
          <p:nvPr/>
        </p:nvSpPr>
        <p:spPr>
          <a:xfrm>
            <a:off x="5392773" y="3044562"/>
            <a:ext cx="21762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4000">
                <a:latin typeface="Yanone Kaffeesatz"/>
                <a:ea typeface="Yanone Kaffeesatz"/>
                <a:cs typeface="Yanone Kaffeesatz"/>
                <a:sym typeface="Yanone Kaffeesatz"/>
              </a:rPr>
              <a:t>p</a:t>
            </a:r>
            <a:r>
              <a:rPr b="1" lang="en" sz="4000">
                <a:latin typeface="Yanone Kaffeesatz"/>
                <a:ea typeface="Yanone Kaffeesatz"/>
                <a:cs typeface="Yanone Kaffeesatz"/>
                <a:sym typeface="Yanone Kaffeesatz"/>
              </a:rPr>
              <a:t>lays guitar.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idx="1" type="body"/>
          </p:nvPr>
        </p:nvSpPr>
        <p:spPr>
          <a:xfrm>
            <a:off x="209174" y="1722700"/>
            <a:ext cx="4242600" cy="3203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31800" lvl="0" marL="457200">
              <a:spcBef>
                <a:spcPts val="0"/>
              </a:spcBef>
              <a:buSzPct val="100000"/>
              <a:buFont typeface="Yanone Kaffeesatz"/>
            </a:pPr>
            <a:r>
              <a:rPr lang="en" sz="3200">
                <a:latin typeface="Yanone Kaffeesatz"/>
                <a:ea typeface="Yanone Kaffeesatz"/>
                <a:cs typeface="Yanone Kaffeesatz"/>
                <a:sym typeface="Yanone Kaffeesatz"/>
              </a:rPr>
              <a:t>A simple sentence has one subject and one predicate.</a:t>
            </a:r>
          </a:p>
          <a:p>
            <a:pPr indent="-431800" lvl="0" marL="457200">
              <a:spcBef>
                <a:spcPts val="0"/>
              </a:spcBef>
              <a:buSzPct val="100000"/>
              <a:buFont typeface="Yanone Kaffeesatz"/>
            </a:pPr>
            <a:r>
              <a:rPr lang="en" sz="3200">
                <a:latin typeface="Yanone Kaffeesatz"/>
                <a:ea typeface="Yanone Kaffeesatz"/>
                <a:cs typeface="Yanone Kaffeesatz"/>
                <a:sym typeface="Yanone Kaffeesatz"/>
              </a:rPr>
              <a:t>Simple sentences are independent clauses. They express a complete thought.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/>
          </a:p>
        </p:txBody>
      </p:sp>
      <p:sp>
        <p:nvSpPr>
          <p:cNvPr id="129" name="Shape 129"/>
          <p:cNvSpPr txBox="1"/>
          <p:nvPr>
            <p:ph type="title"/>
          </p:nvPr>
        </p:nvSpPr>
        <p:spPr>
          <a:xfrm>
            <a:off x="-6000" y="967975"/>
            <a:ext cx="9156000" cy="85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000">
                <a:latin typeface="Yanone Kaffeesatz"/>
                <a:ea typeface="Yanone Kaffeesatz"/>
                <a:cs typeface="Yanone Kaffeesatz"/>
                <a:sym typeface="Yanone Kaffeesatz"/>
              </a:rPr>
              <a:t>Simple Sentences</a:t>
            </a:r>
          </a:p>
        </p:txBody>
      </p:sp>
      <p:sp>
        <p:nvSpPr>
          <p:cNvPr id="130" name="Shape 130"/>
          <p:cNvSpPr/>
          <p:nvPr/>
        </p:nvSpPr>
        <p:spPr>
          <a:xfrm>
            <a:off x="4141750" y="281249"/>
            <a:ext cx="788694" cy="805192"/>
          </a:xfrm>
          <a:custGeom>
            <a:pathLst>
              <a:path extrusionOk="0" h="69056" w="67641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1" name="Shape 131"/>
          <p:cNvSpPr/>
          <p:nvPr/>
        </p:nvSpPr>
        <p:spPr>
          <a:xfrm>
            <a:off x="4366705" y="519257"/>
            <a:ext cx="338774" cy="329201"/>
          </a:xfrm>
          <a:custGeom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2" name="Shape 132"/>
          <p:cNvSpPr txBox="1"/>
          <p:nvPr/>
        </p:nvSpPr>
        <p:spPr>
          <a:xfrm>
            <a:off x="5283825" y="1673475"/>
            <a:ext cx="3662100" cy="293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b="1" lang="en" sz="3200">
                <a:solidFill>
                  <a:schemeClr val="lt1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Subject = Who or what the sentence is about</a:t>
            </a:r>
          </a:p>
          <a:p>
            <a:pPr lvl="0" rtl="0">
              <a:spcBef>
                <a:spcPts val="600"/>
              </a:spcBef>
              <a:buNone/>
            </a:pPr>
            <a:r>
              <a:rPr b="1" lang="en" sz="3200">
                <a:solidFill>
                  <a:schemeClr val="lt1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Verb = What the subject is doing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Ursul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