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Source Code Pro"/>
      <p:regular r:id="rId25"/>
      <p:bold r:id="rId26"/>
    </p:embeddedFont>
    <p:embeddedFont>
      <p:font typeface="Fjalla One"/>
      <p:regular r:id="rId27"/>
    </p:embeddedFont>
    <p:embeddedFont>
      <p:font typeface="Oswald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SourceCodePro-bold.fntdata"/><Relationship Id="rId25" Type="http://schemas.openxmlformats.org/officeDocument/2006/relationships/font" Target="fonts/SourceCodePro-regular.fntdata"/><Relationship Id="rId28" Type="http://schemas.openxmlformats.org/officeDocument/2006/relationships/font" Target="fonts/Oswald-regular.fntdata"/><Relationship Id="rId27" Type="http://schemas.openxmlformats.org/officeDocument/2006/relationships/font" Target="fonts/FjallaOn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swal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ed1f1527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ed1f1527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ed1f1527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ed1f1527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ed1f1527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ed1f1527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ef60613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ef60613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ef606135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ef606135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f0e4646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f0e4646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f0e46466f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f0e46466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f0e46466f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f0e46466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d4c915f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d4c915f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d4c915f2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d4c915f2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c98397856_0_4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c98397856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d4c915f2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d4c915f2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c9839785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c9839785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c98397856_0_2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c98397856_0_2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c98397856_0_17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c98397856_0_17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c98397856_0_2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c98397856_0_2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c98397856_0_1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c98397856_0_1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c98397856_0_17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c98397856_0_17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ed1f152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ed1f152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AUTOLAYOUT_2"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0" y="0"/>
            <a:ext cx="9144000" cy="3460200"/>
          </a:xfrm>
          <a:prstGeom prst="rect">
            <a:avLst/>
          </a:prstGeom>
          <a:solidFill>
            <a:srgbClr val="3367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rot="-5400000">
            <a:off x="5684575" y="600"/>
            <a:ext cx="3460200" cy="3459000"/>
          </a:xfrm>
          <a:prstGeom prst="rtTriangle">
            <a:avLst/>
          </a:prstGeom>
          <a:solidFill>
            <a:srgbClr val="5E9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24475" y="3612602"/>
            <a:ext cx="5124300" cy="1302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Words Commonly Confused S1</a:t>
            </a:r>
            <a:endParaRPr/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104600" y="3612602"/>
            <a:ext cx="5124300" cy="130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“Learning is what you didn’t know, you didn’t know.” - Unknown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idx="4294967295" type="title"/>
          </p:nvPr>
        </p:nvSpPr>
        <p:spPr>
          <a:xfrm>
            <a:off x="187800" y="143625"/>
            <a:ext cx="3007200" cy="673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Counsel vs. Council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33" name="Google Shape;133;p23"/>
          <p:cNvSpPr txBox="1"/>
          <p:nvPr/>
        </p:nvSpPr>
        <p:spPr>
          <a:xfrm>
            <a:off x="4874900" y="475375"/>
            <a:ext cx="4209300" cy="3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Council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 group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of people called together for consultation or discussion; a body of people elected/appointed to serve as administrators or advisors.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34" name="Google Shape;134;p23"/>
          <p:cNvSpPr txBox="1"/>
          <p:nvPr/>
        </p:nvSpPr>
        <p:spPr>
          <a:xfrm>
            <a:off x="187800" y="971400"/>
            <a:ext cx="4209300" cy="22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Counsel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Advice or guidance, especially as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solicited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from a knowledgeable person.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35" name="Google Shape;135;p23"/>
          <p:cNvSpPr txBox="1"/>
          <p:nvPr/>
        </p:nvSpPr>
        <p:spPr>
          <a:xfrm>
            <a:off x="137025" y="4015075"/>
            <a:ext cx="8875500" cy="919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: The Student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Council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gave good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counsel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when they told us to wait and see if they could solve the problem first.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idx="4294967295" type="title"/>
          </p:nvPr>
        </p:nvSpPr>
        <p:spPr>
          <a:xfrm>
            <a:off x="187800" y="161575"/>
            <a:ext cx="2809500" cy="682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Desert vs. Dessert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41" name="Google Shape;141;p24"/>
          <p:cNvSpPr txBox="1"/>
          <p:nvPr/>
        </p:nvSpPr>
        <p:spPr>
          <a:xfrm>
            <a:off x="4865925" y="1070800"/>
            <a:ext cx="4209300" cy="25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Dessert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 food served at the end of a meal.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42" name="Google Shape;142;p24"/>
          <p:cNvSpPr txBox="1"/>
          <p:nvPr/>
        </p:nvSpPr>
        <p:spPr>
          <a:xfrm>
            <a:off x="295500" y="1213750"/>
            <a:ext cx="4209300" cy="22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Desert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Noun &amp; Verb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(n) a barren wilderness, usually hot in temperature.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(v) to abandon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43" name="Google Shape;143;p24"/>
          <p:cNvSpPr txBox="1"/>
          <p:nvPr/>
        </p:nvSpPr>
        <p:spPr>
          <a:xfrm>
            <a:off x="137025" y="4015075"/>
            <a:ext cx="8875500" cy="919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: The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thief's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friends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deserted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him; robbing the Dairy Queen for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dessert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in the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desert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was not a smart idea.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Fjalla One"/>
                <a:ea typeface="Fjalla One"/>
                <a:cs typeface="Fjalla One"/>
                <a:sym typeface="Fjalla One"/>
              </a:rPr>
              <a:t>WCC S1: Week #4</a:t>
            </a:r>
            <a:endParaRPr sz="50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idx="4294967295" type="title"/>
          </p:nvPr>
        </p:nvSpPr>
        <p:spPr>
          <a:xfrm>
            <a:off x="187800" y="143625"/>
            <a:ext cx="3007200" cy="673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Fewer vs. Less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54" name="Google Shape;154;p26"/>
          <p:cNvSpPr txBox="1"/>
          <p:nvPr/>
        </p:nvSpPr>
        <p:spPr>
          <a:xfrm>
            <a:off x="4752650" y="816825"/>
            <a:ext cx="4209300" cy="18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less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adjective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Not as great in amount or quantity.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55" name="Google Shape;155;p26"/>
          <p:cNvSpPr txBox="1"/>
          <p:nvPr/>
        </p:nvSpPr>
        <p:spPr>
          <a:xfrm>
            <a:off x="187800" y="971400"/>
            <a:ext cx="4209300" cy="22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fewer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Adjective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Amounting to or consisting of a small number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56" name="Google Shape;156;p26"/>
          <p:cNvSpPr txBox="1"/>
          <p:nvPr/>
        </p:nvSpPr>
        <p:spPr>
          <a:xfrm>
            <a:off x="134250" y="3571650"/>
            <a:ext cx="8875500" cy="1467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: She was expecting 12 people, but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fewer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came: good thing she had bought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less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food than she had originally planned to bring.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/>
          <p:nvPr>
            <p:ph idx="4294967295" type="title"/>
          </p:nvPr>
        </p:nvSpPr>
        <p:spPr>
          <a:xfrm>
            <a:off x="187800" y="143625"/>
            <a:ext cx="3881700" cy="673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Immigrate vs. Emigrate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62" name="Google Shape;162;p27"/>
          <p:cNvSpPr txBox="1"/>
          <p:nvPr/>
        </p:nvSpPr>
        <p:spPr>
          <a:xfrm>
            <a:off x="4752650" y="816825"/>
            <a:ext cx="4209300" cy="18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emigrate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Verb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To go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out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of one country to live in another.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63" name="Google Shape;163;p27"/>
          <p:cNvSpPr txBox="1"/>
          <p:nvPr/>
        </p:nvSpPr>
        <p:spPr>
          <a:xfrm>
            <a:off x="187800" y="971400"/>
            <a:ext cx="4209300" cy="22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immigrate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Verb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To come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in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to a new country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64" name="Google Shape;164;p27"/>
          <p:cNvSpPr txBox="1"/>
          <p:nvPr/>
        </p:nvSpPr>
        <p:spPr>
          <a:xfrm>
            <a:off x="134250" y="3571650"/>
            <a:ext cx="8875500" cy="1467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: My grandfather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immigrated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to this country in 1882. He was only 3 years old when he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emigrated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from Luxembourg.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8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Fjalla One"/>
                <a:ea typeface="Fjalla One"/>
                <a:cs typeface="Fjalla One"/>
                <a:sym typeface="Fjalla One"/>
              </a:rPr>
              <a:t>WCC S1: Week #5</a:t>
            </a:r>
            <a:endParaRPr sz="50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idx="4294967295" type="title"/>
          </p:nvPr>
        </p:nvSpPr>
        <p:spPr>
          <a:xfrm>
            <a:off x="187800" y="143625"/>
            <a:ext cx="3962700" cy="673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There </a:t>
            </a:r>
            <a:r>
              <a:rPr lang="en" u="sng">
                <a:solidFill>
                  <a:srgbClr val="000000"/>
                </a:solidFill>
              </a:rPr>
              <a:t>vs. They’re vs. Their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75" name="Google Shape;175;p29"/>
          <p:cNvSpPr txBox="1"/>
          <p:nvPr/>
        </p:nvSpPr>
        <p:spPr>
          <a:xfrm>
            <a:off x="187800" y="971400"/>
            <a:ext cx="3297300" cy="22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There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Adverb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At or in that place; in that matter 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76" name="Google Shape;176;p29"/>
          <p:cNvSpPr txBox="1"/>
          <p:nvPr/>
        </p:nvSpPr>
        <p:spPr>
          <a:xfrm>
            <a:off x="134250" y="3571650"/>
            <a:ext cx="8875500" cy="1467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: As I bump into the kids over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there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, I look at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their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outfits and decide that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they’re 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going to the dance.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77" name="Google Shape;177;p29"/>
          <p:cNvSpPr txBox="1"/>
          <p:nvPr/>
        </p:nvSpPr>
        <p:spPr>
          <a:xfrm>
            <a:off x="3218925" y="971400"/>
            <a:ext cx="2684400" cy="21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They’re 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Contraction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A combination of </a:t>
            </a:r>
            <a:r>
              <a:rPr i="1" lang="en" sz="2000">
                <a:latin typeface="Fjalla One"/>
                <a:ea typeface="Fjalla One"/>
                <a:cs typeface="Fjalla One"/>
                <a:sym typeface="Fjalla One"/>
              </a:rPr>
              <a:t>they </a:t>
            </a: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and </a:t>
            </a:r>
            <a:r>
              <a:rPr i="1" lang="en" sz="2000">
                <a:latin typeface="Fjalla One"/>
                <a:ea typeface="Fjalla One"/>
                <a:cs typeface="Fjalla One"/>
                <a:sym typeface="Fjalla One"/>
              </a:rPr>
              <a:t>are</a:t>
            </a:r>
            <a:endParaRPr i="1" sz="20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78" name="Google Shape;178;p29"/>
          <p:cNvSpPr txBox="1"/>
          <p:nvPr/>
        </p:nvSpPr>
        <p:spPr>
          <a:xfrm>
            <a:off x="6374800" y="971400"/>
            <a:ext cx="2634900" cy="21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Their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Adverb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The possessive form of </a:t>
            </a:r>
            <a:r>
              <a:rPr i="1" lang="en" sz="2000">
                <a:latin typeface="Fjalla One"/>
                <a:ea typeface="Fjalla One"/>
                <a:cs typeface="Fjalla One"/>
                <a:sym typeface="Fjalla One"/>
              </a:rPr>
              <a:t>they</a:t>
            </a:r>
            <a:endParaRPr i="1" sz="20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>
            <p:ph idx="4294967295" type="title"/>
          </p:nvPr>
        </p:nvSpPr>
        <p:spPr>
          <a:xfrm>
            <a:off x="187800" y="143625"/>
            <a:ext cx="3962700" cy="673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Than vs. Then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84" name="Google Shape;184;p30"/>
          <p:cNvSpPr txBox="1"/>
          <p:nvPr/>
        </p:nvSpPr>
        <p:spPr>
          <a:xfrm>
            <a:off x="134250" y="3571650"/>
            <a:ext cx="8875500" cy="1467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: It was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then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I realized I was smarter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than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she.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85" name="Google Shape;185;p30"/>
          <p:cNvSpPr txBox="1"/>
          <p:nvPr/>
        </p:nvSpPr>
        <p:spPr>
          <a:xfrm>
            <a:off x="380825" y="1023800"/>
            <a:ext cx="3522600" cy="24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200">
                <a:latin typeface="Fjalla One"/>
                <a:ea typeface="Fjalla One"/>
                <a:cs typeface="Fjalla One"/>
                <a:sym typeface="Fjalla One"/>
              </a:rPr>
              <a:t>Than</a:t>
            </a:r>
            <a:endParaRPr sz="2200">
              <a:latin typeface="Fjalla One"/>
              <a:ea typeface="Fjalla One"/>
              <a:cs typeface="Fjalla One"/>
              <a:sym typeface="Fjalla One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Fjalla One"/>
              <a:buChar char="●"/>
            </a:pPr>
            <a:r>
              <a:rPr lang="en" sz="2200">
                <a:latin typeface="Fjalla One"/>
                <a:ea typeface="Fjalla One"/>
                <a:cs typeface="Fjalla One"/>
                <a:sym typeface="Fjalla One"/>
              </a:rPr>
              <a:t>Conjunction</a:t>
            </a:r>
            <a:endParaRPr sz="2200">
              <a:latin typeface="Fjalla One"/>
              <a:ea typeface="Fjalla One"/>
              <a:cs typeface="Fjalla One"/>
              <a:sym typeface="Fjalla One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Fjalla One"/>
              <a:buChar char="●"/>
            </a:pPr>
            <a:r>
              <a:rPr lang="en" sz="2200">
                <a:latin typeface="Fjalla One"/>
                <a:ea typeface="Fjalla One"/>
                <a:cs typeface="Fjalla One"/>
                <a:sym typeface="Fjalla One"/>
              </a:rPr>
              <a:t>Used to introduce or compare a second element.</a:t>
            </a:r>
            <a:endParaRPr i="1" sz="22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4846600" y="971400"/>
            <a:ext cx="4163100" cy="23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200">
                <a:latin typeface="Fjalla One"/>
                <a:ea typeface="Fjalla One"/>
                <a:cs typeface="Fjalla One"/>
                <a:sym typeface="Fjalla One"/>
              </a:rPr>
              <a:t>Then</a:t>
            </a:r>
            <a:endParaRPr sz="2200">
              <a:latin typeface="Fjalla One"/>
              <a:ea typeface="Fjalla One"/>
              <a:cs typeface="Fjalla One"/>
              <a:sym typeface="Fjalla One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Fjalla One"/>
              <a:buChar char="●"/>
            </a:pPr>
            <a:r>
              <a:rPr lang="en" sz="2200">
                <a:latin typeface="Fjalla One"/>
                <a:ea typeface="Fjalla One"/>
                <a:cs typeface="Fjalla One"/>
                <a:sym typeface="Fjalla One"/>
              </a:rPr>
              <a:t>Adverb</a:t>
            </a:r>
            <a:endParaRPr sz="2200">
              <a:latin typeface="Fjalla One"/>
              <a:ea typeface="Fjalla One"/>
              <a:cs typeface="Fjalla One"/>
              <a:sym typeface="Fjalla One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Fjalla One"/>
              <a:buChar char="●"/>
            </a:pPr>
            <a:r>
              <a:rPr lang="en" sz="2200">
                <a:latin typeface="Fjalla One"/>
                <a:ea typeface="Fjalla One"/>
                <a:cs typeface="Fjalla One"/>
                <a:sym typeface="Fjalla One"/>
              </a:rPr>
              <a:t>Next in time; at that time.</a:t>
            </a:r>
            <a:endParaRPr i="1" sz="22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Fjalla One"/>
                <a:ea typeface="Fjalla One"/>
                <a:cs typeface="Fjalla One"/>
                <a:sym typeface="Fjalla One"/>
              </a:rPr>
              <a:t>WCC S1: Week #6</a:t>
            </a:r>
            <a:endParaRPr sz="50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/>
          <p:nvPr>
            <p:ph idx="4294967295" type="title"/>
          </p:nvPr>
        </p:nvSpPr>
        <p:spPr>
          <a:xfrm>
            <a:off x="187800" y="143625"/>
            <a:ext cx="3962700" cy="673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Lie vs. Lay vs. Lye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97" name="Google Shape;197;p32"/>
          <p:cNvSpPr txBox="1"/>
          <p:nvPr/>
        </p:nvSpPr>
        <p:spPr>
          <a:xfrm>
            <a:off x="187800" y="971400"/>
            <a:ext cx="3297300" cy="22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Lie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Verb: to recline or to rest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Lying: present </a:t>
            </a: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participle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Lay: past tense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Lain: past participle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98" name="Google Shape;198;p32"/>
          <p:cNvSpPr txBox="1"/>
          <p:nvPr/>
        </p:nvSpPr>
        <p:spPr>
          <a:xfrm>
            <a:off x="134250" y="2915700"/>
            <a:ext cx="8875500" cy="2227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: 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AutoNum type="arabicPeriod"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Lay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your books down on that table where you friend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laid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his package.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AutoNum type="arabicPeriod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Children must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lie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down to take a real nap; yesterday they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lay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down without complaint, but the room really smelled like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lye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.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99" name="Google Shape;199;p32"/>
          <p:cNvSpPr txBox="1"/>
          <p:nvPr/>
        </p:nvSpPr>
        <p:spPr>
          <a:xfrm>
            <a:off x="3332450" y="971400"/>
            <a:ext cx="2684400" cy="21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Lay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Verb: to put or to place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Laying: Present Participle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Laid: Past Participle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00" name="Google Shape;200;p32"/>
          <p:cNvSpPr txBox="1"/>
          <p:nvPr/>
        </p:nvSpPr>
        <p:spPr>
          <a:xfrm>
            <a:off x="6374800" y="971400"/>
            <a:ext cx="2634900" cy="21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Lye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000">
              <a:latin typeface="Fjalla One"/>
              <a:ea typeface="Fjalla One"/>
              <a:cs typeface="Fjalla One"/>
              <a:sym typeface="Fjalla On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Fjalla One"/>
              <a:buChar char="●"/>
            </a:pPr>
            <a:r>
              <a:rPr lang="en" sz="2000">
                <a:latin typeface="Fjalla One"/>
                <a:ea typeface="Fjalla One"/>
                <a:cs typeface="Fjalla One"/>
                <a:sym typeface="Fjalla One"/>
              </a:rPr>
              <a:t>Strong material used to clean things</a:t>
            </a:r>
            <a:endParaRPr i="1" sz="20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Fjalla One"/>
                <a:ea typeface="Fjalla One"/>
                <a:cs typeface="Fjalla One"/>
                <a:sym typeface="Fjalla One"/>
              </a:rPr>
              <a:t>WCC S1: Week #1</a:t>
            </a:r>
            <a:endParaRPr sz="50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/>
          <p:nvPr>
            <p:ph idx="4294967295" type="title"/>
          </p:nvPr>
        </p:nvSpPr>
        <p:spPr>
          <a:xfrm>
            <a:off x="187800" y="143625"/>
            <a:ext cx="3962700" cy="673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It’s vs. Its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206" name="Google Shape;206;p33"/>
          <p:cNvSpPr txBox="1"/>
          <p:nvPr/>
        </p:nvSpPr>
        <p:spPr>
          <a:xfrm>
            <a:off x="134250" y="3946325"/>
            <a:ext cx="8875500" cy="107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: The orange tasted great because of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its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sweet flavor; </a:t>
            </a:r>
            <a:r>
              <a:rPr lang="en" sz="2600" u="sng">
                <a:latin typeface="Fjalla One"/>
                <a:ea typeface="Fjalla One"/>
                <a:cs typeface="Fjalla One"/>
                <a:sym typeface="Fjalla One"/>
              </a:rPr>
              <a:t>it’s</a:t>
            </a: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 a brand of orange I would buy again.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07" name="Google Shape;207;p33"/>
          <p:cNvSpPr txBox="1"/>
          <p:nvPr/>
        </p:nvSpPr>
        <p:spPr>
          <a:xfrm>
            <a:off x="380825" y="1023800"/>
            <a:ext cx="3522600" cy="24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It’s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Contraction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 combination of it and is</a:t>
            </a:r>
            <a:endParaRPr i="1"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08" name="Google Shape;208;p33"/>
          <p:cNvSpPr txBox="1"/>
          <p:nvPr/>
        </p:nvSpPr>
        <p:spPr>
          <a:xfrm>
            <a:off x="4846600" y="971400"/>
            <a:ext cx="4163100" cy="23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Its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Adjective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The possessive form of </a:t>
            </a:r>
            <a:r>
              <a:rPr i="1" lang="en" sz="2600">
                <a:latin typeface="Fjalla One"/>
                <a:ea typeface="Fjalla One"/>
                <a:cs typeface="Fjalla One"/>
                <a:sym typeface="Fjalla One"/>
              </a:rPr>
              <a:t>it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4294967295" type="title"/>
          </p:nvPr>
        </p:nvSpPr>
        <p:spPr>
          <a:xfrm>
            <a:off x="0" y="0"/>
            <a:ext cx="4676700" cy="8349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rgbClr val="000000"/>
                </a:solidFill>
              </a:rPr>
              <a:t>Ware vs. Wear vs. Where</a:t>
            </a:r>
            <a:endParaRPr sz="3600" u="sng">
              <a:solidFill>
                <a:srgbClr val="000000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221200" y="1121713"/>
            <a:ext cx="2137200" cy="24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Ware</a:t>
            </a:r>
            <a:endParaRPr sz="2800" u="sng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A product that is sold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3111000" y="1121725"/>
            <a:ext cx="2412000" cy="25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Wear</a:t>
            </a:r>
            <a:endParaRPr sz="2800" u="sng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Verb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To have on or carry on one’s body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6275600" y="1121725"/>
            <a:ext cx="2137200" cy="25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Where</a:t>
            </a:r>
            <a:endParaRPr sz="2800" u="sng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Adverb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In what place?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116700" y="3908125"/>
            <a:ext cx="8922600" cy="1062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: The merchant asked, “Where can anybody wear my fine wares?” 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1804275" y="4694675"/>
            <a:ext cx="51705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4294967295" type="title"/>
          </p:nvPr>
        </p:nvSpPr>
        <p:spPr>
          <a:xfrm>
            <a:off x="0" y="0"/>
            <a:ext cx="4196400" cy="6630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Patience vs. Patients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178200" y="1065713"/>
            <a:ext cx="4018200" cy="24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Patience</a:t>
            </a:r>
            <a:endParaRPr sz="2800" u="sng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Adjective &amp; Noun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Having </a:t>
            </a: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forbearance</a:t>
            </a: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; bearing trials calmly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4657775" y="1065725"/>
            <a:ext cx="3853800" cy="22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Patients</a:t>
            </a:r>
            <a:endParaRPr sz="2800" u="sng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Plural form of </a:t>
            </a:r>
            <a:r>
              <a:rPr i="1" lang="en" sz="2800">
                <a:latin typeface="Fjalla One"/>
                <a:ea typeface="Fjalla One"/>
                <a:cs typeface="Fjalla One"/>
                <a:sym typeface="Fjalla One"/>
              </a:rPr>
              <a:t>patient</a:t>
            </a: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, a person receiving medical care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89700" y="3952725"/>
            <a:ext cx="9054300" cy="1062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: My patience was running thin because my patients were being so impatient.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Fjalla One"/>
                <a:ea typeface="Fjalla One"/>
                <a:cs typeface="Fjalla One"/>
                <a:sym typeface="Fjalla One"/>
              </a:rPr>
              <a:t>WCC S1: Week #2</a:t>
            </a:r>
            <a:endParaRPr sz="50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idx="4294967295" type="title"/>
          </p:nvPr>
        </p:nvSpPr>
        <p:spPr>
          <a:xfrm>
            <a:off x="0" y="0"/>
            <a:ext cx="4196400" cy="6630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College vs. Collage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178300" y="914325"/>
            <a:ext cx="4018200" cy="24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College</a:t>
            </a:r>
            <a:endParaRPr sz="2800" u="sng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An institution of higher learning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4559050" y="914325"/>
            <a:ext cx="3853800" cy="22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Collage</a:t>
            </a:r>
            <a:endParaRPr sz="2800" u="sng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Fjalla One"/>
              <a:buChar char="●"/>
            </a:pP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A work of art created by gluing different materials on a single surface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178300" y="3773200"/>
            <a:ext cx="8789100" cy="1062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: My sister created a </a:t>
            </a: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collage </a:t>
            </a: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of pictures about her experiences in </a:t>
            </a:r>
            <a:r>
              <a:rPr lang="en" sz="2800" u="sng">
                <a:latin typeface="Fjalla One"/>
                <a:ea typeface="Fjalla One"/>
                <a:cs typeface="Fjalla One"/>
                <a:sym typeface="Fjalla One"/>
              </a:rPr>
              <a:t>college</a:t>
            </a:r>
            <a:r>
              <a:rPr lang="en" sz="2800">
                <a:latin typeface="Fjalla One"/>
                <a:ea typeface="Fjalla One"/>
                <a:cs typeface="Fjalla One"/>
                <a:sym typeface="Fjalla One"/>
              </a:rPr>
              <a:t>.</a:t>
            </a:r>
            <a:endParaRPr sz="28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idx="4294967295" type="title"/>
          </p:nvPr>
        </p:nvSpPr>
        <p:spPr>
          <a:xfrm>
            <a:off x="0" y="0"/>
            <a:ext cx="4857000" cy="8349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u="sng">
                <a:solidFill>
                  <a:srgbClr val="000000"/>
                </a:solidFill>
              </a:rPr>
              <a:t>Complement vs. Compliment</a:t>
            </a:r>
            <a:endParaRPr sz="3400" u="sng">
              <a:solidFill>
                <a:srgbClr val="000000"/>
              </a:solidFill>
            </a:endParaRPr>
          </a:p>
        </p:txBody>
      </p:sp>
      <p:sp>
        <p:nvSpPr>
          <p:cNvPr id="112" name="Google Shape;112;p20"/>
          <p:cNvSpPr txBox="1"/>
          <p:nvPr/>
        </p:nvSpPr>
        <p:spPr>
          <a:xfrm>
            <a:off x="4857000" y="978425"/>
            <a:ext cx="4209300" cy="27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Compliment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An expression of praise, admiration, or congraution; a formal act of courtesy or respect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142925" y="978425"/>
            <a:ext cx="4209300" cy="22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Complement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Something that completes, makes up a whole, or brings to perfection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187800" y="3835150"/>
            <a:ext cx="8956200" cy="1212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2400">
                <a:latin typeface="Fjalla One"/>
                <a:ea typeface="Fjalla One"/>
                <a:cs typeface="Fjalla One"/>
                <a:sym typeface="Fjalla One"/>
              </a:rPr>
              <a:t>:</a:t>
            </a:r>
            <a:endParaRPr sz="2400">
              <a:latin typeface="Fjalla One"/>
              <a:ea typeface="Fjalla One"/>
              <a:cs typeface="Fjalla One"/>
              <a:sym typeface="Fjalla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Fjalla One"/>
                <a:ea typeface="Fjalla One"/>
                <a:cs typeface="Fjalla One"/>
                <a:sym typeface="Fjalla One"/>
              </a:rPr>
              <a:t>I plan to </a:t>
            </a:r>
            <a:r>
              <a:rPr lang="en" sz="2400" u="sng">
                <a:latin typeface="Fjalla One"/>
                <a:ea typeface="Fjalla One"/>
                <a:cs typeface="Fjalla One"/>
                <a:sym typeface="Fjalla One"/>
              </a:rPr>
              <a:t>compliment</a:t>
            </a:r>
            <a:r>
              <a:rPr lang="en" sz="2400">
                <a:latin typeface="Fjalla One"/>
                <a:ea typeface="Fjalla One"/>
                <a:cs typeface="Fjalla One"/>
                <a:sym typeface="Fjalla One"/>
              </a:rPr>
              <a:t> her on the arrangement of roses, which really </a:t>
            </a:r>
            <a:r>
              <a:rPr lang="en" sz="2400" u="sng">
                <a:latin typeface="Fjalla One"/>
                <a:ea typeface="Fjalla One"/>
                <a:cs typeface="Fjalla One"/>
                <a:sym typeface="Fjalla One"/>
              </a:rPr>
              <a:t>complement </a:t>
            </a:r>
            <a:r>
              <a:rPr lang="en" sz="2400">
                <a:latin typeface="Fjalla One"/>
                <a:ea typeface="Fjalla One"/>
                <a:cs typeface="Fjalla One"/>
                <a:sym typeface="Fjalla One"/>
              </a:rPr>
              <a:t>the table setting.</a:t>
            </a:r>
            <a:endParaRPr sz="24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idx="4294967295" type="title"/>
          </p:nvPr>
        </p:nvSpPr>
        <p:spPr>
          <a:xfrm>
            <a:off x="53850" y="161575"/>
            <a:ext cx="4584900" cy="637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Already vs. All Ready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4847975" y="916900"/>
            <a:ext cx="4209300" cy="29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All Ready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Adjective (Adj)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All: the entire or total number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Ready: prepared or available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187800" y="1149700"/>
            <a:ext cx="4209300" cy="22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Already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Noun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Fjalla One"/>
              <a:buChar char="●"/>
            </a:pPr>
            <a:r>
              <a:rPr lang="en" sz="2600">
                <a:latin typeface="Fjalla One"/>
                <a:ea typeface="Fjalla One"/>
                <a:cs typeface="Fjalla One"/>
                <a:sym typeface="Fjalla One"/>
              </a:rPr>
              <a:t>By this or a specific time; so soon</a:t>
            </a:r>
            <a:endParaRPr sz="26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22" name="Google Shape;122;p21"/>
          <p:cNvSpPr txBox="1"/>
          <p:nvPr/>
        </p:nvSpPr>
        <p:spPr>
          <a:xfrm>
            <a:off x="323800" y="4015075"/>
            <a:ext cx="8418600" cy="919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u="sng">
                <a:latin typeface="Fjalla One"/>
                <a:ea typeface="Fjalla One"/>
                <a:cs typeface="Fjalla One"/>
                <a:sym typeface="Fjalla One"/>
              </a:rPr>
              <a:t>Example Sentence</a:t>
            </a:r>
            <a:r>
              <a:rPr lang="en" sz="3200">
                <a:latin typeface="Fjalla One"/>
                <a:ea typeface="Fjalla One"/>
                <a:cs typeface="Fjalla One"/>
                <a:sym typeface="Fjalla One"/>
              </a:rPr>
              <a:t>: We were </a:t>
            </a:r>
            <a:r>
              <a:rPr lang="en" sz="3200" u="sng">
                <a:latin typeface="Fjalla One"/>
                <a:ea typeface="Fjalla One"/>
                <a:cs typeface="Fjalla One"/>
                <a:sym typeface="Fjalla One"/>
              </a:rPr>
              <a:t>already</a:t>
            </a:r>
            <a:r>
              <a:rPr lang="en" sz="3200">
                <a:latin typeface="Fjalla One"/>
                <a:ea typeface="Fjalla One"/>
                <a:cs typeface="Fjalla One"/>
                <a:sym typeface="Fjalla One"/>
              </a:rPr>
              <a:t> </a:t>
            </a:r>
            <a:r>
              <a:rPr lang="en" sz="3200" u="sng">
                <a:latin typeface="Fjalla One"/>
                <a:ea typeface="Fjalla One"/>
                <a:cs typeface="Fjalla One"/>
                <a:sym typeface="Fjalla One"/>
              </a:rPr>
              <a:t>all ready</a:t>
            </a:r>
            <a:r>
              <a:rPr lang="en" sz="3200">
                <a:latin typeface="Fjalla One"/>
                <a:ea typeface="Fjalla One"/>
                <a:cs typeface="Fjalla One"/>
                <a:sym typeface="Fjalla One"/>
              </a:rPr>
              <a:t> to go.</a:t>
            </a:r>
            <a:endParaRPr sz="32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Fjalla One"/>
                <a:ea typeface="Fjalla One"/>
                <a:cs typeface="Fjalla One"/>
                <a:sym typeface="Fjalla One"/>
              </a:rPr>
              <a:t>WCC S1: Week #3</a:t>
            </a:r>
            <a:endParaRPr sz="50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